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17.xml"/><Relationship Id="rId5" Type="http://schemas.openxmlformats.org/officeDocument/2006/relationships/slide" Target="slide2.xml"/><Relationship Id="rId6" Type="http://schemas.openxmlformats.org/officeDocument/2006/relationships/slide" Target="slide8.xml"/><Relationship Id="rId7" Type="http://schemas.openxmlformats.org/officeDocument/2006/relationships/slide" Target="slide14.xml"/><Relationship Id="rId8" Type="http://schemas.openxmlformats.org/officeDocument/2006/relationships/slideLayout" Target="../slideLayouts/slideLayout1.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 Target="slide4.xml"/><Relationship Id="rId2" Type="http://schemas.openxmlformats.org/officeDocument/2006/relationships/slide" Target="slide2.xml"/><Relationship Id="rId3" Type="http://schemas.openxmlformats.org/officeDocument/2006/relationships/slide" Target="slide8.xml"/><Relationship Id="rId4" Type="http://schemas.openxmlformats.org/officeDocument/2006/relationships/slide" Target="slide14.xml"/><Relationship Id="rId5" Type="http://schemas.openxmlformats.org/officeDocument/2006/relationships/slide" Target="slide2.xml"/><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 Target="slide5.xml"/><Relationship Id="rId2" Type="http://schemas.openxmlformats.org/officeDocument/2006/relationships/slide" Target="slide2.xml"/><Relationship Id="rId3" Type="http://schemas.openxmlformats.org/officeDocument/2006/relationships/slide" Target="slide8.xml"/><Relationship Id="rId4" Type="http://schemas.openxmlformats.org/officeDocument/2006/relationships/slide" Target="slide14.xml"/><Relationship Id="rId5" Type="http://schemas.openxmlformats.org/officeDocument/2006/relationships/slide" Target="slide3.xml"/><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 Target="slide6.xml"/><Relationship Id="rId2" Type="http://schemas.openxmlformats.org/officeDocument/2006/relationships/slide" Target="slide2.xml"/><Relationship Id="rId3" Type="http://schemas.openxmlformats.org/officeDocument/2006/relationships/slide" Target="slide8.xml"/><Relationship Id="rId4" Type="http://schemas.openxmlformats.org/officeDocument/2006/relationships/slide" Target="slide14.xml"/><Relationship Id="rId5" Type="http://schemas.openxmlformats.org/officeDocument/2006/relationships/slide" Target="slide4.xml"/><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 Target="slide7.xml"/><Relationship Id="rId2" Type="http://schemas.openxmlformats.org/officeDocument/2006/relationships/slide" Target="slide2.xml"/><Relationship Id="rId3" Type="http://schemas.openxmlformats.org/officeDocument/2006/relationships/slide" Target="slide8.xml"/><Relationship Id="rId4" Type="http://schemas.openxmlformats.org/officeDocument/2006/relationships/slide" Target="slide14.xml"/><Relationship Id="rId5" Type="http://schemas.openxmlformats.org/officeDocument/2006/relationships/slide" Target="slide5.xml"/><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 Target="slide8.xml"/><Relationship Id="rId2" Type="http://schemas.openxmlformats.org/officeDocument/2006/relationships/slide" Target="slide2.xml"/><Relationship Id="rId3" Type="http://schemas.openxmlformats.org/officeDocument/2006/relationships/slide" Target="slide8.xml"/><Relationship Id="rId4" Type="http://schemas.openxmlformats.org/officeDocument/2006/relationships/slide" Target="slide14.xml"/><Relationship Id="rId5" Type="http://schemas.openxmlformats.org/officeDocument/2006/relationships/slide" Target="slide6.xml"/><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 Target="slide9.xml"/><Relationship Id="rId2" Type="http://schemas.openxmlformats.org/officeDocument/2006/relationships/slide" Target="slide10.xml"/><Relationship Id="rId3" Type="http://schemas.openxmlformats.org/officeDocument/2006/relationships/slide" Target="slide11.xml"/><Relationship Id="rId4" Type="http://schemas.openxmlformats.org/officeDocument/2006/relationships/slide" Target="slide12.xml"/><Relationship Id="rId5" Type="http://schemas.openxmlformats.org/officeDocument/2006/relationships/slide" Target="slide13.xml"/><Relationship Id="rId6" Type="http://schemas.openxmlformats.org/officeDocument/2006/relationships/slide" Target="slide2.xml"/><Relationship Id="rId7" Type="http://schemas.openxmlformats.org/officeDocument/2006/relationships/slide" Target="slide8.xml"/><Relationship Id="rId8" Type="http://schemas.openxmlformats.org/officeDocument/2006/relationships/slide" Target="slide14.xml"/><Relationship Id="rId9" Type="http://schemas.openxmlformats.org/officeDocument/2006/relationships/slide" Target="slide2.xml"/><Relationship Id="rId10" Type="http://schemas.openxmlformats.org/officeDocument/2006/relationships/slideLayout" Target="../slideLayouts/slideLayout1.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8.xml"/><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8.xml"/><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8.xml"/><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8.xml"/><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8.xml"/><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 Target="slide15.xml"/><Relationship Id="rId2" Type="http://schemas.openxmlformats.org/officeDocument/2006/relationships/slide" Target="slide2.xml"/><Relationship Id="rId3" Type="http://schemas.openxmlformats.org/officeDocument/2006/relationships/slide" Target="slide8.xml"/><Relationship Id="rId4" Type="http://schemas.openxmlformats.org/officeDocument/2006/relationships/slide" Target="slide14.xml"/><Relationship Id="rId5" Type="http://schemas.openxmlformats.org/officeDocument/2006/relationships/slide" Target="slide2.xml"/><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 Target="slide17.xml"/><Relationship Id="rId2" Type="http://schemas.openxmlformats.org/officeDocument/2006/relationships/slide" Target="slide17.xml"/><Relationship Id="rId3" Type="http://schemas.openxmlformats.org/officeDocument/2006/relationships/slide" Target="slide2.xml"/><Relationship Id="rId4" Type="http://schemas.openxmlformats.org/officeDocument/2006/relationships/slide" Target="slide8.xml"/><Relationship Id="rId5" Type="http://schemas.openxmlformats.org/officeDocument/2006/relationships/slide" Target="slide14.xml"/><Relationship Id="rId6" Type="http://schemas.openxmlformats.org/officeDocument/2006/relationships/slide" Target="slide14.xml"/><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15.xml"/><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2.xml"/><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 Target="slide2.xml"/><Relationship Id="rId2" Type="http://schemas.openxmlformats.org/officeDocument/2006/relationships/slide" Target="slide8.xml"/><Relationship Id="rId3" Type="http://schemas.openxmlformats.org/officeDocument/2006/relationships/slide" Target="slide14.xml"/><Relationship Id="rId4" Type="http://schemas.openxmlformats.org/officeDocument/2006/relationships/slide" Target="slide2.xml"/><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93B"/>
        </a:solidFill>
      </p:bgPr>
    </p:bg>
    <p:spTree>
      <p:nvGrpSpPr>
        <p:cNvPr id="1" name=""/>
        <p:cNvGrpSpPr/>
        <p:nvPr/>
      </p:nvGrpSpPr>
      <p:grpSpPr>
        <a:xfrm>
          <a:off x="0" y="0"/>
          <a:ext cx="0" cy="0"/>
          <a:chOff x="0" y="0"/>
          <a:chExt cx="0" cy="0"/>
        </a:xfrm>
      </p:grpSpPr>
      <p:sp>
        <p:nvSpPr>
          <p:cNvPr id="2" name="Text 0"/>
          <p:cNvSpPr txBox="1"/>
          <p:nvPr/>
        </p:nvSpPr>
        <p:spPr>
          <a:xfrm>
            <a:off x="457200" y="411480"/>
            <a:ext cx="8229600" cy="118872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Copilot, Cowork and the Office apps: how deep does it go?</a:t>
            </a:r>
            <a:endParaRPr lang="en-US" sz="3400" dirty="0"/>
          </a:p>
        </p:txBody>
      </p:sp>
      <p:sp>
        <p:nvSpPr>
          <p:cNvPr id="3" name="Text 1"/>
          <p:cNvSpPr txBox="1"/>
          <p:nvPr/>
        </p:nvSpPr>
        <p:spPr>
          <a:xfrm>
            <a:off x="457200" y="1691640"/>
            <a:ext cx="7498080" cy="548640"/>
          </a:xfrm>
          <a:prstGeom prst="rect">
            <a:avLst/>
          </a:prstGeom>
          <a:noFill/>
          <a:ln/>
        </p:spPr>
        <p:txBody>
          <a:bodyPr wrap="square" lIns="0" tIns="0" rIns="0" bIns="0" rtlCol="0" anchor="t"/>
          <a:lstStyle/>
          <a:p>
            <a:pPr indent="0" marL="0">
              <a:buNone/>
            </a:pPr>
            <a:r>
              <a:rPr lang="en-US" sz="1600" dirty="0">
                <a:solidFill>
                  <a:srgbClr val="CBD5E1"/>
                </a:solidFill>
                <a:latin typeface="Calibri" pitchFamily="34" charset="0"/>
                <a:ea typeface="Calibri" pitchFamily="34" charset="-122"/>
                <a:cs typeface="Calibri" pitchFamily="34" charset="-120"/>
              </a:rPr>
              <a:t>What each one can really do with files, skills and autonomy. Plus the GDPR view.</a:t>
            </a:r>
            <a:endParaRPr lang="en-US" sz="1600" dirty="0"/>
          </a:p>
        </p:txBody>
      </p:sp>
      <p:sp>
        <p:nvSpPr>
          <p:cNvPr id="4" name="How to use panel"/>
          <p:cNvSpPr/>
          <p:nvPr/>
        </p:nvSpPr>
        <p:spPr>
          <a:xfrm>
            <a:off x="457200" y="2423160"/>
            <a:ext cx="8229600" cy="1920240"/>
          </a:xfrm>
          <a:prstGeom prst="roundRect">
            <a:avLst>
              <a:gd name="adj" fmla="val 4762"/>
            </a:avLst>
          </a:prstGeom>
          <a:solidFill>
            <a:srgbClr val="EC028C"/>
          </a:solidFill>
          <a:ln w="12700">
            <a:solidFill>
              <a:srgbClr val="EC028C"/>
            </a:solidFill>
            <a:prstDash val="solid"/>
          </a:ln>
        </p:spPr>
      </p:sp>
      <p:sp>
        <p:nvSpPr>
          <p:cNvPr id="5" name="Text 3"/>
          <p:cNvSpPr txBox="1"/>
          <p:nvPr/>
        </p:nvSpPr>
        <p:spPr>
          <a:xfrm>
            <a:off x="685800" y="2542032"/>
            <a:ext cx="7772400" cy="3657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This deck is interactive. Built for PowerPoint on desktop.</a:t>
            </a:r>
            <a:endParaRPr lang="en-US" sz="1800" dirty="0"/>
          </a:p>
        </p:txBody>
      </p:sp>
      <p:sp>
        <p:nvSpPr>
          <p:cNvPr id="6" name="Text 4"/>
          <p:cNvSpPr txBox="1"/>
          <p:nvPr/>
        </p:nvSpPr>
        <p:spPr>
          <a:xfrm>
            <a:off x="685800" y="2926080"/>
            <a:ext cx="7772400" cy="1325880"/>
          </a:xfrm>
          <a:prstGeom prst="rect">
            <a:avLst/>
          </a:prstGeom>
          <a:noFill/>
          <a:ln/>
        </p:spPr>
        <p:txBody>
          <a:bodyPr wrap="square" lIns="0" tIns="0" rIns="0" bIns="0" rtlCol="0" anchor="t"/>
          <a:lstStyle/>
          <a:p>
            <a:pPr marL="177800" indent="-177800">
              <a:spcAft>
                <a:spcPts val="400"/>
              </a:spcAft>
              <a:buSzPct val="100000"/>
              <a:buChar char="•"/>
            </a:pPr>
            <a:r>
              <a:rPr lang="en-US" sz="1400" dirty="0">
                <a:solidFill>
                  <a:srgbClr val="FFFFFF"/>
                </a:solidFill>
                <a:latin typeface="Calibri" pitchFamily="34" charset="0"/>
                <a:ea typeface="Calibri" pitchFamily="34" charset="-122"/>
                <a:cs typeface="Calibri" pitchFamily="34" charset="-120"/>
              </a:rPr>
              <a:t>Open it in PowerPoint for Windows or Mac.</a:t>
            </a:r>
            <a:endParaRPr lang="en-US" sz="1400" dirty="0"/>
          </a:p>
          <a:p>
            <a:pPr marL="177800" indent="-177800">
              <a:spcAft>
                <a:spcPts val="400"/>
              </a:spcAft>
              <a:buSzPct val="100000"/>
              <a:buChar char="•"/>
            </a:pPr>
            <a:r>
              <a:rPr lang="en-US" sz="1400" dirty="0">
                <a:solidFill>
                  <a:srgbClr val="FFFFFF"/>
                </a:solidFill>
                <a:latin typeface="Calibri" pitchFamily="34" charset="0"/>
                <a:ea typeface="Calibri" pitchFamily="34" charset="-122"/>
                <a:cs typeface="Calibri" pitchFamily="34" charset="-120"/>
              </a:rPr>
              <a:t>Press F5 (Slide Show) and click the buttons. This works best.</a:t>
            </a:r>
            <a:endParaRPr lang="en-US" sz="1400" dirty="0"/>
          </a:p>
          <a:p>
            <a:pPr marL="177800" indent="-177800">
              <a:spcAft>
                <a:spcPts val="400"/>
              </a:spcAft>
              <a:buSzPct val="100000"/>
              <a:buChar char="•"/>
            </a:pPr>
            <a:r>
              <a:rPr lang="en-US" sz="1400" dirty="0">
                <a:solidFill>
                  <a:srgbClr val="FFFFFF"/>
                </a:solidFill>
                <a:latin typeface="Calibri" pitchFamily="34" charset="0"/>
                <a:ea typeface="Calibri" pitchFamily="34" charset="-122"/>
                <a:cs typeface="Calibri" pitchFamily="34" charset="-120"/>
              </a:rPr>
              <a:t>In normal edit view, hold Ctrl and click (Cmd on a Mac).</a:t>
            </a:r>
            <a:endParaRPr lang="en-US" sz="1400" dirty="0"/>
          </a:p>
          <a:p>
            <a:pPr marL="177800" indent="-177800">
              <a:spcAft>
                <a:spcPts val="400"/>
              </a:spcAft>
              <a:buSzPct val="100000"/>
              <a:buChar char="•"/>
            </a:pPr>
            <a:r>
              <a:rPr lang="en-US" sz="1400" dirty="0">
                <a:solidFill>
                  <a:srgbClr val="FFFFFF"/>
                </a:solidFill>
                <a:latin typeface="Calibri" pitchFamily="34" charset="0"/>
                <a:ea typeface="Calibri" pitchFamily="34" charset="-122"/>
                <a:cs typeface="Calibri" pitchFamily="34" charset="-120"/>
              </a:rPr>
              <a:t>Not made for PowerPoint on the web, phone apps, Keynote or Google Slides.</a:t>
            </a:r>
            <a:endParaRPr lang="en-US" sz="1400" dirty="0"/>
          </a:p>
        </p:txBody>
      </p:sp>
      <p:sp>
        <p:nvSpPr>
          <p:cNvPr id="7" name="Start button">
            <a:hlinkClick r:id="rId1" tooltip="Go to slide 2" action="ppaction://hlinksldjump"/>
          </p:cNvPr>
          <p:cNvSpPr/>
          <p:nvPr/>
        </p:nvSpPr>
        <p:spPr>
          <a:xfrm>
            <a:off x="6949440" y="4572000"/>
            <a:ext cx="1737360" cy="365760"/>
          </a:xfrm>
          <a:prstGeom prst="roundRect">
            <a:avLst>
              <a:gd name="adj" fmla="val 25000"/>
            </a:avLst>
          </a:prstGeom>
          <a:solidFill>
            <a:srgbClr val="FFFFFF"/>
          </a:solidFill>
          <a:ln/>
        </p:spPr>
        <p:txBody>
          <a:bodyPr wrap="square" lIns="0" tIns="0" rIns="0" bIns="0" rtlCol="0" anchor="ctr"/>
          <a:lstStyle/>
          <a:p>
            <a:pPr algn="ctr" indent="0" marL="0">
              <a:buNone/>
            </a:pPr>
            <a:r>
              <a:rPr lang="en-US" sz="1400" b="1" dirty="0">
                <a:solidFill>
                  <a:srgbClr val="1E293B"/>
                </a:solidFill>
                <a:latin typeface="Calibri" pitchFamily="34" charset="0"/>
                <a:ea typeface="Calibri" pitchFamily="34" charset="-122"/>
                <a:cs typeface="Calibri" pitchFamily="34" charset="-120"/>
              </a:rPr>
              <a:t>START  &gt;</a:t>
            </a:r>
            <a:endParaRPr lang="en-US" sz="1400" dirty="0"/>
          </a:p>
        </p:txBody>
      </p:sp>
      <p:sp>
        <p:nvSpPr>
          <p:cNvPr id="8" name="Text 6"/>
          <p:cNvSpPr txBox="1"/>
          <p:nvPr/>
        </p:nvSpPr>
        <p:spPr>
          <a:xfrm>
            <a:off x="457200" y="4663440"/>
            <a:ext cx="5486400" cy="274320"/>
          </a:xfrm>
          <a:prstGeom prst="rect">
            <a:avLst/>
          </a:prstGeom>
          <a:noFill/>
          <a:ln/>
        </p:spPr>
        <p:txBody>
          <a:bodyPr wrap="square" lIns="0" tIns="0" rIns="0" bIns="0" rtlCol="0" anchor="ctr"/>
          <a:lstStyle/>
          <a:p>
            <a:pPr indent="0" marL="0">
              <a:buNone/>
            </a:pPr>
            <a:r>
              <a:rPr lang="en-US" sz="1100" dirty="0">
                <a:solidFill>
                  <a:srgbClr val="94A3B8"/>
                </a:solidFill>
                <a:latin typeface="Calibri" pitchFamily="34" charset="0"/>
                <a:ea typeface="Calibri" pitchFamily="34" charset="-122"/>
                <a:cs typeface="Calibri" pitchFamily="34" charset="-120"/>
              </a:rPr>
              <a:t>Paul Keijzers | KbWorks | Status 15 October 2026</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Where do you want to go?</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Click a tile. Every slide has Home, Depth and GDPR buttons at the bottom.</a:t>
            </a:r>
            <a:endParaRPr lang="en-US" sz="1500" dirty="0"/>
          </a:p>
        </p:txBody>
      </p:sp>
      <p:sp>
        <p:nvSpPr>
          <p:cNvPr id="4" name="Tile Why Cowork goes deeper">
            <a:hlinkClick r:id="rId1" tooltip="Go to slide 3" action="ppaction://hlinksldjump"/>
          </p:cNvPr>
          <p:cNvSpPr/>
          <p:nvPr/>
        </p:nvSpPr>
        <p:spPr>
          <a:xfrm>
            <a:off x="457200" y="1554480"/>
            <a:ext cx="4023360" cy="1325880"/>
          </a:xfrm>
          <a:prstGeom prst="roundRect">
            <a:avLst>
              <a:gd name="adj" fmla="val 6897"/>
            </a:avLst>
          </a:prstGeom>
          <a:solidFill>
            <a:srgbClr val="F1F5F4"/>
          </a:solidFill>
          <a:ln w="9525">
            <a:solidFill>
              <a:srgbClr val="CBD5E1"/>
            </a:solidFill>
            <a:prstDash val="solid"/>
          </a:ln>
        </p:spPr>
      </p:sp>
      <p:sp>
        <p:nvSpPr>
          <p:cNvPr id="5" name="Text 3"/>
          <p:cNvSpPr txBox="1"/>
          <p:nvPr/>
        </p:nvSpPr>
        <p:spPr>
          <a:xfrm>
            <a:off x="685800" y="1737360"/>
            <a:ext cx="3566160" cy="365760"/>
          </a:xfrm>
          <a:prstGeom prst="rect">
            <a:avLst/>
          </a:prstGeom>
          <a:noFill/>
          <a:ln/>
        </p:spPr>
        <p:txBody>
          <a:bodyPr wrap="square" lIns="0" tIns="0" rIns="0" bIns="0" rtlCol="0" anchor="ctr"/>
          <a:lstStyle/>
          <a:p>
            <a:pPr indent="0" marL="0">
              <a:buNone/>
            </a:pPr>
            <a:r>
              <a:rPr lang="en-US" sz="2000" b="1" dirty="0">
                <a:solidFill>
                  <a:srgbClr val="1E293B"/>
                </a:solidFill>
                <a:latin typeface="Cambria" pitchFamily="34" charset="0"/>
                <a:ea typeface="Cambria" pitchFamily="34" charset="-122"/>
                <a:cs typeface="Cambria" pitchFamily="34" charset="-120"/>
              </a:rPr>
              <a:t>Why Cowork goes deeper</a:t>
            </a:r>
            <a:endParaRPr lang="en-US" sz="2000" dirty="0"/>
          </a:p>
        </p:txBody>
      </p:sp>
      <p:sp>
        <p:nvSpPr>
          <p:cNvPr id="6" name="Text 4"/>
          <p:cNvSpPr txBox="1"/>
          <p:nvPr/>
        </p:nvSpPr>
        <p:spPr>
          <a:xfrm>
            <a:off x="685800" y="2176272"/>
            <a:ext cx="3566160" cy="594360"/>
          </a:xfrm>
          <a:prstGeom prst="rect">
            <a:avLst/>
          </a:prstGeom>
          <a:noFill/>
          <a:ln/>
        </p:spPr>
        <p:txBody>
          <a:bodyPr wrap="square" lIns="0" tIns="0" rIns="0" bIns="0" rtlCol="0" anchor="t"/>
          <a:lstStyle/>
          <a:p>
            <a:pPr indent="0" marL="0">
              <a:buNone/>
            </a:pPr>
            <a:r>
              <a:rPr lang="en-US" sz="1400" dirty="0">
                <a:solidFill>
                  <a:srgbClr val="475569"/>
                </a:solidFill>
                <a:latin typeface="Calibri" pitchFamily="34" charset="0"/>
                <a:ea typeface="Calibri" pitchFamily="34" charset="-122"/>
                <a:cs typeface="Calibri" pitchFamily="34" charset="-120"/>
              </a:rPr>
              <a:t>In plain English: files, skills and autonomy.</a:t>
            </a:r>
            <a:endParaRPr lang="en-US" sz="1400" dirty="0"/>
          </a:p>
        </p:txBody>
      </p:sp>
      <p:sp>
        <p:nvSpPr>
          <p:cNvPr id="7" name="Tile The depth ladder">
            <a:hlinkClick r:id="rId2" tooltip="Go to slide 8" action="ppaction://hlinksldjump"/>
          </p:cNvPr>
          <p:cNvSpPr/>
          <p:nvPr/>
        </p:nvSpPr>
        <p:spPr>
          <a:xfrm>
            <a:off x="4663440" y="1554480"/>
            <a:ext cx="4023360" cy="1325880"/>
          </a:xfrm>
          <a:prstGeom prst="roundRect">
            <a:avLst>
              <a:gd name="adj" fmla="val 6897"/>
            </a:avLst>
          </a:prstGeom>
          <a:solidFill>
            <a:srgbClr val="F1F5F4"/>
          </a:solidFill>
          <a:ln w="9525">
            <a:solidFill>
              <a:srgbClr val="CBD5E1"/>
            </a:solidFill>
            <a:prstDash val="solid"/>
          </a:ln>
        </p:spPr>
      </p:sp>
      <p:sp>
        <p:nvSpPr>
          <p:cNvPr id="8" name="Text 6"/>
          <p:cNvSpPr txBox="1"/>
          <p:nvPr/>
        </p:nvSpPr>
        <p:spPr>
          <a:xfrm>
            <a:off x="4892040" y="1737360"/>
            <a:ext cx="3566160" cy="365760"/>
          </a:xfrm>
          <a:prstGeom prst="rect">
            <a:avLst/>
          </a:prstGeom>
          <a:noFill/>
          <a:ln/>
        </p:spPr>
        <p:txBody>
          <a:bodyPr wrap="square" lIns="0" tIns="0" rIns="0" bIns="0" rtlCol="0" anchor="ctr"/>
          <a:lstStyle/>
          <a:p>
            <a:pPr indent="0" marL="0">
              <a:buNone/>
            </a:pPr>
            <a:r>
              <a:rPr lang="en-US" sz="2000" b="1" dirty="0">
                <a:solidFill>
                  <a:srgbClr val="1E293B"/>
                </a:solidFill>
                <a:latin typeface="Cambria" pitchFamily="34" charset="0"/>
                <a:ea typeface="Cambria" pitchFamily="34" charset="-122"/>
                <a:cs typeface="Cambria" pitchFamily="34" charset="-120"/>
              </a:rPr>
              <a:t>The depth ladder</a:t>
            </a:r>
            <a:endParaRPr lang="en-US" sz="2000" dirty="0"/>
          </a:p>
        </p:txBody>
      </p:sp>
      <p:sp>
        <p:nvSpPr>
          <p:cNvPr id="9" name="Text 7"/>
          <p:cNvSpPr txBox="1"/>
          <p:nvPr/>
        </p:nvSpPr>
        <p:spPr>
          <a:xfrm>
            <a:off x="4892040" y="2176272"/>
            <a:ext cx="3566160" cy="594360"/>
          </a:xfrm>
          <a:prstGeom prst="rect">
            <a:avLst/>
          </a:prstGeom>
          <a:noFill/>
          <a:ln/>
        </p:spPr>
        <p:txBody>
          <a:bodyPr wrap="square" lIns="0" tIns="0" rIns="0" bIns="0" rtlCol="0" anchor="t"/>
          <a:lstStyle/>
          <a:p>
            <a:pPr indent="0" marL="0">
              <a:buNone/>
            </a:pPr>
            <a:r>
              <a:rPr lang="en-US" sz="1400" dirty="0">
                <a:solidFill>
                  <a:srgbClr val="475569"/>
                </a:solidFill>
                <a:latin typeface="Calibri" pitchFamily="34" charset="0"/>
                <a:ea typeface="Calibri" pitchFamily="34" charset="-122"/>
                <a:cs typeface="Calibri" pitchFamily="34" charset="-120"/>
              </a:rPr>
              <a:t>Files, skills, autonomy, reach and control, side by side.</a:t>
            </a:r>
            <a:endParaRPr lang="en-US" sz="1400" dirty="0"/>
          </a:p>
        </p:txBody>
      </p:sp>
      <p:sp>
        <p:nvSpPr>
          <p:cNvPr id="10" name="Tile The GDPR view">
            <a:hlinkClick r:id="rId3" tooltip="Go to slide 14" action="ppaction://hlinksldjump"/>
          </p:cNvPr>
          <p:cNvSpPr/>
          <p:nvPr/>
        </p:nvSpPr>
        <p:spPr>
          <a:xfrm>
            <a:off x="457200" y="3063240"/>
            <a:ext cx="4023360" cy="1325880"/>
          </a:xfrm>
          <a:prstGeom prst="roundRect">
            <a:avLst>
              <a:gd name="adj" fmla="val 6897"/>
            </a:avLst>
          </a:prstGeom>
          <a:solidFill>
            <a:srgbClr val="1E293B"/>
          </a:solidFill>
          <a:ln w="9525">
            <a:solidFill>
              <a:srgbClr val="CBD5E1"/>
            </a:solidFill>
            <a:prstDash val="solid"/>
          </a:ln>
        </p:spPr>
      </p:sp>
      <p:sp>
        <p:nvSpPr>
          <p:cNvPr id="11" name="Text 9"/>
          <p:cNvSpPr txBox="1"/>
          <p:nvPr/>
        </p:nvSpPr>
        <p:spPr>
          <a:xfrm>
            <a:off x="685800" y="3246120"/>
            <a:ext cx="3566160" cy="365760"/>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The GDPR view</a:t>
            </a:r>
            <a:endParaRPr lang="en-US" sz="2000" dirty="0"/>
          </a:p>
        </p:txBody>
      </p:sp>
      <p:sp>
        <p:nvSpPr>
          <p:cNvPr id="12" name="Text 10"/>
          <p:cNvSpPr txBox="1"/>
          <p:nvPr/>
        </p:nvSpPr>
        <p:spPr>
          <a:xfrm>
            <a:off x="685800" y="3685032"/>
            <a:ext cx="3566160" cy="594360"/>
          </a:xfrm>
          <a:prstGeom prst="rect">
            <a:avLst/>
          </a:prstGeom>
          <a:noFill/>
          <a:ln/>
        </p:spPr>
        <p:txBody>
          <a:bodyPr wrap="square" lIns="0" tIns="0" rIns="0" bIns="0" rtlCol="0" anchor="t"/>
          <a:lstStyle/>
          <a:p>
            <a:pPr indent="0" marL="0">
              <a:buNone/>
            </a:pPr>
            <a:r>
              <a:rPr lang="en-US" sz="1400" dirty="0">
                <a:solidFill>
                  <a:srgbClr val="CBD5E1"/>
                </a:solidFill>
                <a:latin typeface="Calibri" pitchFamily="34" charset="0"/>
                <a:ea typeface="Calibri" pitchFamily="34" charset="-122"/>
                <a:cs typeface="Calibri" pitchFamily="34" charset="-120"/>
              </a:rPr>
              <a:t>What is the same, what differs, and how big the gap is.</a:t>
            </a:r>
            <a:endParaRPr lang="en-US" sz="1400" dirty="0"/>
          </a:p>
        </p:txBody>
      </p:sp>
      <p:sp>
        <p:nvSpPr>
          <p:cNvPr id="13" name="Tile Questions for Microsoft">
            <a:hlinkClick r:id="rId4" tooltip="Go to slide 17" action="ppaction://hlinksldjump"/>
          </p:cNvPr>
          <p:cNvSpPr/>
          <p:nvPr/>
        </p:nvSpPr>
        <p:spPr>
          <a:xfrm>
            <a:off x="4663440" y="3063240"/>
            <a:ext cx="4023360" cy="1325880"/>
          </a:xfrm>
          <a:prstGeom prst="roundRect">
            <a:avLst>
              <a:gd name="adj" fmla="val 6897"/>
            </a:avLst>
          </a:prstGeom>
          <a:solidFill>
            <a:srgbClr val="F1F5F4"/>
          </a:solidFill>
          <a:ln w="9525">
            <a:solidFill>
              <a:srgbClr val="CBD5E1"/>
            </a:solidFill>
            <a:prstDash val="solid"/>
          </a:ln>
        </p:spPr>
      </p:sp>
      <p:sp>
        <p:nvSpPr>
          <p:cNvPr id="14" name="Text 12"/>
          <p:cNvSpPr txBox="1"/>
          <p:nvPr/>
        </p:nvSpPr>
        <p:spPr>
          <a:xfrm>
            <a:off x="4892040" y="3246120"/>
            <a:ext cx="3566160" cy="365760"/>
          </a:xfrm>
          <a:prstGeom prst="rect">
            <a:avLst/>
          </a:prstGeom>
          <a:noFill/>
          <a:ln/>
        </p:spPr>
        <p:txBody>
          <a:bodyPr wrap="square" lIns="0" tIns="0" rIns="0" bIns="0" rtlCol="0" anchor="ctr"/>
          <a:lstStyle/>
          <a:p>
            <a:pPr indent="0" marL="0">
              <a:buNone/>
            </a:pPr>
            <a:r>
              <a:rPr lang="en-US" sz="2000" b="1" dirty="0">
                <a:solidFill>
                  <a:srgbClr val="1E293B"/>
                </a:solidFill>
                <a:latin typeface="Cambria" pitchFamily="34" charset="0"/>
                <a:ea typeface="Cambria" pitchFamily="34" charset="-122"/>
                <a:cs typeface="Cambria" pitchFamily="34" charset="-120"/>
              </a:rPr>
              <a:t>Questions for Microsoft</a:t>
            </a:r>
            <a:endParaRPr lang="en-US" sz="2000" dirty="0"/>
          </a:p>
        </p:txBody>
      </p:sp>
      <p:sp>
        <p:nvSpPr>
          <p:cNvPr id="15" name="Text 13"/>
          <p:cNvSpPr txBox="1"/>
          <p:nvPr/>
        </p:nvSpPr>
        <p:spPr>
          <a:xfrm>
            <a:off x="4892040" y="3685032"/>
            <a:ext cx="3566160" cy="594360"/>
          </a:xfrm>
          <a:prstGeom prst="rect">
            <a:avLst/>
          </a:prstGeom>
          <a:noFill/>
          <a:ln/>
        </p:spPr>
        <p:txBody>
          <a:bodyPr wrap="square" lIns="0" tIns="0" rIns="0" bIns="0" rtlCol="0" anchor="t"/>
          <a:lstStyle/>
          <a:p>
            <a:pPr indent="0" marL="0">
              <a:buNone/>
            </a:pPr>
            <a:r>
              <a:rPr lang="en-US" sz="1400" dirty="0">
                <a:solidFill>
                  <a:srgbClr val="475569"/>
                </a:solidFill>
                <a:latin typeface="Calibri" pitchFamily="34" charset="0"/>
                <a:ea typeface="Calibri" pitchFamily="34" charset="-122"/>
                <a:cs typeface="Calibri" pitchFamily="34" charset="-120"/>
              </a:rPr>
              <a:t>Five things to get in writing before you roll out.</a:t>
            </a:r>
            <a:endParaRPr lang="en-US" sz="1400" dirty="0"/>
          </a:p>
        </p:txBody>
      </p:sp>
      <p:sp>
        <p:nvSpPr>
          <p:cNvPr id="16" name="Nav Home">
            <a:hlinkClick r:id="rId5"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17" name="Nav Depth">
            <a:hlinkClick r:id="rId6"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18" name="Nav GDPR">
            <a:hlinkClick r:id="rId7"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What Cowork does that the others do not</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In plain English, based on Microsoft's documentation.</a:t>
            </a:r>
            <a:endParaRPr lang="en-US" sz="1500" dirty="0"/>
          </a:p>
        </p:txBody>
      </p:sp>
      <p:sp>
        <p:nvSpPr>
          <p:cNvPr id="4" name="Text 2"/>
          <p:cNvSpPr txBox="1"/>
          <p:nvPr/>
        </p:nvSpPr>
        <p:spPr>
          <a:xfrm>
            <a:off x="3429000" y="1371600"/>
            <a:ext cx="1645920" cy="274320"/>
          </a:xfrm>
          <a:prstGeom prst="rect">
            <a:avLst/>
          </a:prstGeom>
          <a:noFill/>
          <a:ln/>
        </p:spPr>
        <p:txBody>
          <a:bodyPr wrap="square" lIns="0" tIns="0" rIns="0" bIns="0" rtlCol="0" anchor="ctr"/>
          <a:lstStyle/>
          <a:p>
            <a:pPr algn="ctr" indent="0" marL="0">
              <a:buNone/>
            </a:pPr>
            <a:r>
              <a:rPr lang="en-US" sz="1200" b="1" dirty="0">
                <a:solidFill>
                  <a:srgbClr val="475569"/>
                </a:solidFill>
                <a:latin typeface="Calibri" pitchFamily="34" charset="0"/>
                <a:ea typeface="Calibri" pitchFamily="34" charset="-122"/>
                <a:cs typeface="Calibri" pitchFamily="34" charset="-120"/>
              </a:rPr>
              <a:t>Office apps</a:t>
            </a:r>
            <a:endParaRPr lang="en-US" sz="1200" dirty="0"/>
          </a:p>
        </p:txBody>
      </p:sp>
      <p:sp>
        <p:nvSpPr>
          <p:cNvPr id="5" name="Text 3"/>
          <p:cNvSpPr txBox="1"/>
          <p:nvPr/>
        </p:nvSpPr>
        <p:spPr>
          <a:xfrm>
            <a:off x="5166360" y="1371600"/>
            <a:ext cx="1645920" cy="274320"/>
          </a:xfrm>
          <a:prstGeom prst="rect">
            <a:avLst/>
          </a:prstGeom>
          <a:noFill/>
          <a:ln/>
        </p:spPr>
        <p:txBody>
          <a:bodyPr wrap="square" lIns="0" tIns="0" rIns="0" bIns="0" rtlCol="0" anchor="ctr"/>
          <a:lstStyle/>
          <a:p>
            <a:pPr algn="ctr" indent="0" marL="0">
              <a:buNone/>
            </a:pPr>
            <a:r>
              <a:rPr lang="en-US" sz="1200" b="1" dirty="0">
                <a:solidFill>
                  <a:srgbClr val="475569"/>
                </a:solidFill>
                <a:latin typeface="Calibri" pitchFamily="34" charset="0"/>
                <a:ea typeface="Calibri" pitchFamily="34" charset="-122"/>
                <a:cs typeface="Calibri" pitchFamily="34" charset="-120"/>
              </a:rPr>
              <a:t>Copilot chat</a:t>
            </a:r>
            <a:endParaRPr lang="en-US" sz="1200" dirty="0"/>
          </a:p>
        </p:txBody>
      </p:sp>
      <p:sp>
        <p:nvSpPr>
          <p:cNvPr id="6" name="Text 4"/>
          <p:cNvSpPr txBox="1"/>
          <p:nvPr/>
        </p:nvSpPr>
        <p:spPr>
          <a:xfrm>
            <a:off x="6903720" y="1371600"/>
            <a:ext cx="1645920" cy="274320"/>
          </a:xfrm>
          <a:prstGeom prst="rect">
            <a:avLst/>
          </a:prstGeom>
          <a:noFill/>
          <a:ln/>
        </p:spPr>
        <p:txBody>
          <a:bodyPr wrap="square" lIns="0" tIns="0" rIns="0" bIns="0" rtlCol="0" anchor="ctr"/>
          <a:lstStyle/>
          <a:p>
            <a:pPr algn="ctr" indent="0" marL="0">
              <a:buNone/>
            </a:pPr>
            <a:r>
              <a:rPr lang="en-US" sz="1200" b="1" dirty="0">
                <a:solidFill>
                  <a:srgbClr val="475569"/>
                </a:solidFill>
                <a:latin typeface="Calibri" pitchFamily="34" charset="0"/>
                <a:ea typeface="Calibri" pitchFamily="34" charset="-122"/>
                <a:cs typeface="Calibri" pitchFamily="34" charset="-120"/>
              </a:rPr>
              <a:t>Copilot Cowork</a:t>
            </a:r>
            <a:endParaRPr lang="en-US" sz="1200" dirty="0"/>
          </a:p>
        </p:txBody>
      </p:sp>
      <p:sp>
        <p:nvSpPr>
          <p:cNvPr id="7" name="Text 5"/>
          <p:cNvSpPr txBox="1"/>
          <p:nvPr/>
        </p:nvSpPr>
        <p:spPr>
          <a:xfrm>
            <a:off x="457200" y="1719072"/>
            <a:ext cx="2880360" cy="384048"/>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Creates and edits files</a:t>
            </a:r>
            <a:endParaRPr lang="en-US" sz="1400" dirty="0"/>
          </a:p>
        </p:txBody>
      </p:sp>
      <p:sp>
        <p:nvSpPr>
          <p:cNvPr id="8" name="Chip Open file only"/>
          <p:cNvSpPr/>
          <p:nvPr/>
        </p:nvSpPr>
        <p:spPr>
          <a:xfrm>
            <a:off x="3429000" y="1719072"/>
            <a:ext cx="1554480" cy="384048"/>
          </a:xfrm>
          <a:prstGeom prst="roundRect">
            <a:avLst>
              <a:gd name="adj" fmla="val 19048"/>
            </a:avLst>
          </a:prstGeom>
          <a:solidFill>
            <a:srgbClr val="B5E3DF"/>
          </a:solidFill>
          <a:ln/>
        </p:spPr>
        <p:txBody>
          <a:bodyPr wrap="square" lIns="0" tIns="50800" rIns="50800" bIns="0" rtlCol="0" anchor="ctr"/>
          <a:lstStyle/>
          <a:p>
            <a:pPr algn="ctr" indent="0" marL="0">
              <a:buNone/>
            </a:pPr>
            <a:r>
              <a:rPr lang="en-US" sz="1200" dirty="0">
                <a:solidFill>
                  <a:srgbClr val="1E293B"/>
                </a:solidFill>
                <a:latin typeface="Calibri" pitchFamily="34" charset="0"/>
                <a:ea typeface="Calibri" pitchFamily="34" charset="-122"/>
                <a:cs typeface="Calibri" pitchFamily="34" charset="-120"/>
              </a:rPr>
              <a:t>Open file only</a:t>
            </a:r>
            <a:endParaRPr lang="en-US" sz="1200" dirty="0"/>
          </a:p>
        </p:txBody>
      </p:sp>
      <p:sp>
        <p:nvSpPr>
          <p:cNvPr id="9" name="Chip New files"/>
          <p:cNvSpPr/>
          <p:nvPr/>
        </p:nvSpPr>
        <p:spPr>
          <a:xfrm>
            <a:off x="5166360" y="1719072"/>
            <a:ext cx="1554480" cy="384048"/>
          </a:xfrm>
          <a:prstGeom prst="roundRect">
            <a:avLst>
              <a:gd name="adj" fmla="val 19048"/>
            </a:avLst>
          </a:prstGeom>
          <a:solidFill>
            <a:srgbClr val="B5E3DF"/>
          </a:solidFill>
          <a:ln/>
        </p:spPr>
        <p:txBody>
          <a:bodyPr wrap="square" lIns="0" tIns="50800" rIns="50800" bIns="0" rtlCol="0" anchor="ctr"/>
          <a:lstStyle/>
          <a:p>
            <a:pPr algn="ctr" indent="0" marL="0">
              <a:buNone/>
            </a:pPr>
            <a:r>
              <a:rPr lang="en-US" sz="1200" dirty="0">
                <a:solidFill>
                  <a:srgbClr val="1E293B"/>
                </a:solidFill>
                <a:latin typeface="Calibri" pitchFamily="34" charset="0"/>
                <a:ea typeface="Calibri" pitchFamily="34" charset="-122"/>
                <a:cs typeface="Calibri" pitchFamily="34" charset="-120"/>
              </a:rPr>
              <a:t>New files</a:t>
            </a:r>
            <a:endParaRPr lang="en-US" sz="1200" dirty="0"/>
          </a:p>
        </p:txBody>
      </p:sp>
      <p:sp>
        <p:nvSpPr>
          <p:cNvPr id="10" name="Chip New and existing"/>
          <p:cNvSpPr/>
          <p:nvPr/>
        </p:nvSpPr>
        <p:spPr>
          <a:xfrm>
            <a:off x="6903720" y="1719072"/>
            <a:ext cx="1554480" cy="384048"/>
          </a:xfrm>
          <a:prstGeom prst="roundRect">
            <a:avLst>
              <a:gd name="adj" fmla="val 19048"/>
            </a:avLst>
          </a:prstGeom>
          <a:solidFill>
            <a:srgbClr val="00A096"/>
          </a:solidFill>
          <a:ln/>
        </p:spPr>
        <p:txBody>
          <a:bodyPr wrap="square" lIns="0" tIns="50800" rIns="5080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New and existing</a:t>
            </a:r>
            <a:endParaRPr lang="en-US" sz="1200" dirty="0"/>
          </a:p>
        </p:txBody>
      </p:sp>
      <p:sp>
        <p:nvSpPr>
          <p:cNvPr id="11" name="Text 9"/>
          <p:cNvSpPr txBox="1"/>
          <p:nvPr/>
        </p:nvSpPr>
        <p:spPr>
          <a:xfrm>
            <a:off x="457200" y="2212848"/>
            <a:ext cx="2880360" cy="384048"/>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Plans the steps itself</a:t>
            </a:r>
            <a:endParaRPr lang="en-US" sz="1400" dirty="0"/>
          </a:p>
        </p:txBody>
      </p:sp>
      <p:sp>
        <p:nvSpPr>
          <p:cNvPr id="12" name="Chip You steer"/>
          <p:cNvSpPr/>
          <p:nvPr/>
        </p:nvSpPr>
        <p:spPr>
          <a:xfrm>
            <a:off x="3429000" y="2212848"/>
            <a:ext cx="1554480" cy="384048"/>
          </a:xfrm>
          <a:prstGeom prst="roundRect">
            <a:avLst>
              <a:gd name="adj" fmla="val 19048"/>
            </a:avLst>
          </a:prstGeom>
          <a:solidFill>
            <a:srgbClr val="E2E8F0"/>
          </a:solidFill>
          <a:ln/>
        </p:spPr>
        <p:txBody>
          <a:bodyPr wrap="square" lIns="0" tIns="50800" rIns="50800" bIns="0" rtlCol="0" anchor="ctr"/>
          <a:lstStyle/>
          <a:p>
            <a:pPr algn="ctr" indent="0" marL="0">
              <a:buNone/>
            </a:pPr>
            <a:r>
              <a:rPr lang="en-US" sz="1200" dirty="0">
                <a:solidFill>
                  <a:srgbClr val="475569"/>
                </a:solidFill>
                <a:latin typeface="Calibri" pitchFamily="34" charset="0"/>
                <a:ea typeface="Calibri" pitchFamily="34" charset="-122"/>
                <a:cs typeface="Calibri" pitchFamily="34" charset="-120"/>
              </a:rPr>
              <a:t>You steer</a:t>
            </a:r>
            <a:endParaRPr lang="en-US" sz="1200" dirty="0"/>
          </a:p>
        </p:txBody>
      </p:sp>
      <p:sp>
        <p:nvSpPr>
          <p:cNvPr id="13" name="Chip You steer"/>
          <p:cNvSpPr/>
          <p:nvPr/>
        </p:nvSpPr>
        <p:spPr>
          <a:xfrm>
            <a:off x="5166360" y="2212848"/>
            <a:ext cx="1554480" cy="384048"/>
          </a:xfrm>
          <a:prstGeom prst="roundRect">
            <a:avLst>
              <a:gd name="adj" fmla="val 19048"/>
            </a:avLst>
          </a:prstGeom>
          <a:solidFill>
            <a:srgbClr val="E2E8F0"/>
          </a:solidFill>
          <a:ln/>
        </p:spPr>
        <p:txBody>
          <a:bodyPr wrap="square" lIns="0" tIns="50800" rIns="50800" bIns="0" rtlCol="0" anchor="ctr"/>
          <a:lstStyle/>
          <a:p>
            <a:pPr algn="ctr" indent="0" marL="0">
              <a:buNone/>
            </a:pPr>
            <a:r>
              <a:rPr lang="en-US" sz="1200" dirty="0">
                <a:solidFill>
                  <a:srgbClr val="475569"/>
                </a:solidFill>
                <a:latin typeface="Calibri" pitchFamily="34" charset="0"/>
                <a:ea typeface="Calibri" pitchFamily="34" charset="-122"/>
                <a:cs typeface="Calibri" pitchFamily="34" charset="-120"/>
              </a:rPr>
              <a:t>You steer</a:t>
            </a:r>
            <a:endParaRPr lang="en-US" sz="1200" dirty="0"/>
          </a:p>
        </p:txBody>
      </p:sp>
      <p:sp>
        <p:nvSpPr>
          <p:cNvPr id="14" name="Chip Plans and runs"/>
          <p:cNvSpPr/>
          <p:nvPr/>
        </p:nvSpPr>
        <p:spPr>
          <a:xfrm>
            <a:off x="6903720" y="2212848"/>
            <a:ext cx="1554480" cy="384048"/>
          </a:xfrm>
          <a:prstGeom prst="roundRect">
            <a:avLst>
              <a:gd name="adj" fmla="val 19048"/>
            </a:avLst>
          </a:prstGeom>
          <a:solidFill>
            <a:srgbClr val="00A096"/>
          </a:solidFill>
          <a:ln/>
        </p:spPr>
        <p:txBody>
          <a:bodyPr wrap="square" lIns="0" tIns="50800" rIns="5080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Plans and runs</a:t>
            </a:r>
            <a:endParaRPr lang="en-US" sz="1200" dirty="0"/>
          </a:p>
        </p:txBody>
      </p:sp>
      <p:sp>
        <p:nvSpPr>
          <p:cNvPr id="15" name="Text 13"/>
          <p:cNvSpPr txBox="1"/>
          <p:nvPr/>
        </p:nvSpPr>
        <p:spPr>
          <a:xfrm>
            <a:off x="457200" y="2706624"/>
            <a:ext cx="2880360" cy="384048"/>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Keeps going without you</a:t>
            </a:r>
            <a:endParaRPr lang="en-US" sz="1400" dirty="0"/>
          </a:p>
        </p:txBody>
      </p:sp>
      <p:sp>
        <p:nvSpPr>
          <p:cNvPr id="16" name="Chip Per request"/>
          <p:cNvSpPr/>
          <p:nvPr/>
        </p:nvSpPr>
        <p:spPr>
          <a:xfrm>
            <a:off x="3429000" y="2706624"/>
            <a:ext cx="1554480" cy="384048"/>
          </a:xfrm>
          <a:prstGeom prst="roundRect">
            <a:avLst>
              <a:gd name="adj" fmla="val 19048"/>
            </a:avLst>
          </a:prstGeom>
          <a:solidFill>
            <a:srgbClr val="E2E8F0"/>
          </a:solidFill>
          <a:ln/>
        </p:spPr>
        <p:txBody>
          <a:bodyPr wrap="square" lIns="0" tIns="50800" rIns="50800" bIns="0" rtlCol="0" anchor="ctr"/>
          <a:lstStyle/>
          <a:p>
            <a:pPr algn="ctr" indent="0" marL="0">
              <a:buNone/>
            </a:pPr>
            <a:r>
              <a:rPr lang="en-US" sz="1200" dirty="0">
                <a:solidFill>
                  <a:srgbClr val="475569"/>
                </a:solidFill>
                <a:latin typeface="Calibri" pitchFamily="34" charset="0"/>
                <a:ea typeface="Calibri" pitchFamily="34" charset="-122"/>
                <a:cs typeface="Calibri" pitchFamily="34" charset="-120"/>
              </a:rPr>
              <a:t>Per request</a:t>
            </a:r>
            <a:endParaRPr lang="en-US" sz="1200" dirty="0"/>
          </a:p>
        </p:txBody>
      </p:sp>
      <p:sp>
        <p:nvSpPr>
          <p:cNvPr id="17" name="Chip Per request"/>
          <p:cNvSpPr/>
          <p:nvPr/>
        </p:nvSpPr>
        <p:spPr>
          <a:xfrm>
            <a:off x="5166360" y="2706624"/>
            <a:ext cx="1554480" cy="384048"/>
          </a:xfrm>
          <a:prstGeom prst="roundRect">
            <a:avLst>
              <a:gd name="adj" fmla="val 19048"/>
            </a:avLst>
          </a:prstGeom>
          <a:solidFill>
            <a:srgbClr val="E2E8F0"/>
          </a:solidFill>
          <a:ln/>
        </p:spPr>
        <p:txBody>
          <a:bodyPr wrap="square" lIns="0" tIns="50800" rIns="50800" bIns="0" rtlCol="0" anchor="ctr"/>
          <a:lstStyle/>
          <a:p>
            <a:pPr algn="ctr" indent="0" marL="0">
              <a:buNone/>
            </a:pPr>
            <a:r>
              <a:rPr lang="en-US" sz="1200" dirty="0">
                <a:solidFill>
                  <a:srgbClr val="475569"/>
                </a:solidFill>
                <a:latin typeface="Calibri" pitchFamily="34" charset="0"/>
                <a:ea typeface="Calibri" pitchFamily="34" charset="-122"/>
                <a:cs typeface="Calibri" pitchFamily="34" charset="-120"/>
              </a:rPr>
              <a:t>Per request</a:t>
            </a:r>
            <a:endParaRPr lang="en-US" sz="1200" dirty="0"/>
          </a:p>
        </p:txBody>
      </p:sp>
      <p:sp>
        <p:nvSpPr>
          <p:cNvPr id="18" name="Chip Runs in the cloud"/>
          <p:cNvSpPr/>
          <p:nvPr/>
        </p:nvSpPr>
        <p:spPr>
          <a:xfrm>
            <a:off x="6903720" y="2706624"/>
            <a:ext cx="1554480" cy="384048"/>
          </a:xfrm>
          <a:prstGeom prst="roundRect">
            <a:avLst>
              <a:gd name="adj" fmla="val 19048"/>
            </a:avLst>
          </a:prstGeom>
          <a:solidFill>
            <a:srgbClr val="00A096"/>
          </a:solidFill>
          <a:ln/>
        </p:spPr>
        <p:txBody>
          <a:bodyPr wrap="square" lIns="0" tIns="50800" rIns="5080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Runs in the cloud</a:t>
            </a:r>
            <a:endParaRPr lang="en-US" sz="1200" dirty="0"/>
          </a:p>
        </p:txBody>
      </p:sp>
      <p:sp>
        <p:nvSpPr>
          <p:cNvPr id="19" name="Text 17"/>
          <p:cNvSpPr txBox="1"/>
          <p:nvPr/>
        </p:nvSpPr>
        <p:spPr>
          <a:xfrm>
            <a:off x="457200" y="3200400"/>
            <a:ext cx="2880360" cy="384048"/>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Uses many tools in one task</a:t>
            </a:r>
            <a:endParaRPr lang="en-US" sz="1400" dirty="0"/>
          </a:p>
        </p:txBody>
      </p:sp>
      <p:sp>
        <p:nvSpPr>
          <p:cNvPr id="20" name="Chip The document"/>
          <p:cNvSpPr/>
          <p:nvPr/>
        </p:nvSpPr>
        <p:spPr>
          <a:xfrm>
            <a:off x="3429000" y="3200400"/>
            <a:ext cx="1554480" cy="384048"/>
          </a:xfrm>
          <a:prstGeom prst="roundRect">
            <a:avLst>
              <a:gd name="adj" fmla="val 19048"/>
            </a:avLst>
          </a:prstGeom>
          <a:solidFill>
            <a:srgbClr val="B5E3DF"/>
          </a:solidFill>
          <a:ln/>
        </p:spPr>
        <p:txBody>
          <a:bodyPr wrap="square" lIns="0" tIns="50800" rIns="50800" bIns="0" rtlCol="0" anchor="ctr"/>
          <a:lstStyle/>
          <a:p>
            <a:pPr algn="ctr" indent="0" marL="0">
              <a:buNone/>
            </a:pPr>
            <a:r>
              <a:rPr lang="en-US" sz="1200" dirty="0">
                <a:solidFill>
                  <a:srgbClr val="1E293B"/>
                </a:solidFill>
                <a:latin typeface="Calibri" pitchFamily="34" charset="0"/>
                <a:ea typeface="Calibri" pitchFamily="34" charset="-122"/>
                <a:cs typeface="Calibri" pitchFamily="34" charset="-120"/>
              </a:rPr>
              <a:t>The document</a:t>
            </a:r>
            <a:endParaRPr lang="en-US" sz="1200" dirty="0"/>
          </a:p>
        </p:txBody>
      </p:sp>
      <p:sp>
        <p:nvSpPr>
          <p:cNvPr id="21" name="Chip Search and files"/>
          <p:cNvSpPr/>
          <p:nvPr/>
        </p:nvSpPr>
        <p:spPr>
          <a:xfrm>
            <a:off x="5166360" y="3200400"/>
            <a:ext cx="1554480" cy="384048"/>
          </a:xfrm>
          <a:prstGeom prst="roundRect">
            <a:avLst>
              <a:gd name="adj" fmla="val 19048"/>
            </a:avLst>
          </a:prstGeom>
          <a:solidFill>
            <a:srgbClr val="B5E3DF"/>
          </a:solidFill>
          <a:ln/>
        </p:spPr>
        <p:txBody>
          <a:bodyPr wrap="square" lIns="0" tIns="50800" rIns="50800" bIns="0" rtlCol="0" anchor="ctr"/>
          <a:lstStyle/>
          <a:p>
            <a:pPr algn="ctr" indent="0" marL="0">
              <a:buNone/>
            </a:pPr>
            <a:r>
              <a:rPr lang="en-US" sz="1200" dirty="0">
                <a:solidFill>
                  <a:srgbClr val="1E293B"/>
                </a:solidFill>
                <a:latin typeface="Calibri" pitchFamily="34" charset="0"/>
                <a:ea typeface="Calibri" pitchFamily="34" charset="-122"/>
                <a:cs typeface="Calibri" pitchFamily="34" charset="-120"/>
              </a:rPr>
              <a:t>Search and files</a:t>
            </a:r>
            <a:endParaRPr lang="en-US" sz="1200" dirty="0"/>
          </a:p>
        </p:txBody>
      </p:sp>
      <p:sp>
        <p:nvSpPr>
          <p:cNvPr id="22" name="Chip Mail, files, Teams"/>
          <p:cNvSpPr/>
          <p:nvPr/>
        </p:nvSpPr>
        <p:spPr>
          <a:xfrm>
            <a:off x="6903720" y="3200400"/>
            <a:ext cx="1554480" cy="384048"/>
          </a:xfrm>
          <a:prstGeom prst="roundRect">
            <a:avLst>
              <a:gd name="adj" fmla="val 19048"/>
            </a:avLst>
          </a:prstGeom>
          <a:solidFill>
            <a:srgbClr val="00A096"/>
          </a:solidFill>
          <a:ln/>
        </p:spPr>
        <p:txBody>
          <a:bodyPr wrap="square" lIns="0" tIns="50800" rIns="5080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Mail, files, Teams</a:t>
            </a:r>
            <a:endParaRPr lang="en-US" sz="1200" dirty="0"/>
          </a:p>
        </p:txBody>
      </p:sp>
      <p:sp>
        <p:nvSpPr>
          <p:cNvPr id="23" name="Text 21"/>
          <p:cNvSpPr txBox="1"/>
          <p:nvPr/>
        </p:nvSpPr>
        <p:spPr>
          <a:xfrm>
            <a:off x="457200" y="3694176"/>
            <a:ext cx="2880360" cy="384048"/>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Reusable skills with reference files</a:t>
            </a:r>
            <a:endParaRPr lang="en-US" sz="1400" dirty="0"/>
          </a:p>
        </p:txBody>
      </p:sp>
      <p:sp>
        <p:nvSpPr>
          <p:cNvPr id="24" name="Chip Thin docs"/>
          <p:cNvSpPr/>
          <p:nvPr/>
        </p:nvSpPr>
        <p:spPr>
          <a:xfrm>
            <a:off x="3429000" y="3694176"/>
            <a:ext cx="1554480" cy="384048"/>
          </a:xfrm>
          <a:prstGeom prst="roundRect">
            <a:avLst>
              <a:gd name="adj" fmla="val 19048"/>
            </a:avLst>
          </a:prstGeom>
          <a:solidFill>
            <a:srgbClr val="B5E3DF"/>
          </a:solidFill>
          <a:ln/>
        </p:spPr>
        <p:txBody>
          <a:bodyPr wrap="square" lIns="0" tIns="50800" rIns="50800" bIns="0" rtlCol="0" anchor="ctr"/>
          <a:lstStyle/>
          <a:p>
            <a:pPr algn="ctr" indent="0" marL="0">
              <a:buNone/>
            </a:pPr>
            <a:r>
              <a:rPr lang="en-US" sz="1200" dirty="0">
                <a:solidFill>
                  <a:srgbClr val="1E293B"/>
                </a:solidFill>
                <a:latin typeface="Calibri" pitchFamily="34" charset="0"/>
                <a:ea typeface="Calibri" pitchFamily="34" charset="-122"/>
                <a:cs typeface="Calibri" pitchFamily="34" charset="-120"/>
              </a:rPr>
              <a:t>Thin docs</a:t>
            </a:r>
            <a:endParaRPr lang="en-US" sz="1200" dirty="0"/>
          </a:p>
        </p:txBody>
      </p:sp>
      <p:sp>
        <p:nvSpPr>
          <p:cNvPr id="25" name="Chip Not documented"/>
          <p:cNvSpPr/>
          <p:nvPr/>
        </p:nvSpPr>
        <p:spPr>
          <a:xfrm>
            <a:off x="5166360" y="3694176"/>
            <a:ext cx="1554480" cy="384048"/>
          </a:xfrm>
          <a:prstGeom prst="roundRect">
            <a:avLst>
              <a:gd name="adj" fmla="val 19048"/>
            </a:avLst>
          </a:prstGeom>
          <a:solidFill>
            <a:srgbClr val="E2E8F0"/>
          </a:solidFill>
          <a:ln/>
        </p:spPr>
        <p:txBody>
          <a:bodyPr wrap="square" lIns="0" tIns="50800" rIns="50800" bIns="0" rtlCol="0" anchor="ctr"/>
          <a:lstStyle/>
          <a:p>
            <a:pPr algn="ctr" indent="0" marL="0">
              <a:buNone/>
            </a:pPr>
            <a:r>
              <a:rPr lang="en-US" sz="1200" dirty="0">
                <a:solidFill>
                  <a:srgbClr val="475569"/>
                </a:solidFill>
                <a:latin typeface="Calibri" pitchFamily="34" charset="0"/>
                <a:ea typeface="Calibri" pitchFamily="34" charset="-122"/>
                <a:cs typeface="Calibri" pitchFamily="34" charset="-120"/>
              </a:rPr>
              <a:t>Not documented</a:t>
            </a:r>
            <a:endParaRPr lang="en-US" sz="1200" dirty="0"/>
          </a:p>
        </p:txBody>
      </p:sp>
      <p:sp>
        <p:nvSpPr>
          <p:cNvPr id="26" name="Chip SKILL.md + 20 files"/>
          <p:cNvSpPr/>
          <p:nvPr/>
        </p:nvSpPr>
        <p:spPr>
          <a:xfrm>
            <a:off x="6903720" y="3694176"/>
            <a:ext cx="1554480" cy="384048"/>
          </a:xfrm>
          <a:prstGeom prst="roundRect">
            <a:avLst>
              <a:gd name="adj" fmla="val 19048"/>
            </a:avLst>
          </a:prstGeom>
          <a:solidFill>
            <a:srgbClr val="00A096"/>
          </a:solidFill>
          <a:ln/>
        </p:spPr>
        <p:txBody>
          <a:bodyPr wrap="square" lIns="0" tIns="50800" rIns="5080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SKILL.md + 20 files</a:t>
            </a:r>
            <a:endParaRPr lang="en-US" sz="1200" dirty="0"/>
          </a:p>
        </p:txBody>
      </p:sp>
      <p:sp>
        <p:nvSpPr>
          <p:cNvPr id="27" name="Next">
            <a:hlinkClick r:id="rId1" tooltip="Go to slide 4" action="ppaction://hlinksldjump"/>
          </p:cNvPr>
          <p:cNvSpPr/>
          <p:nvPr/>
        </p:nvSpPr>
        <p:spPr>
          <a:xfrm>
            <a:off x="6583680" y="4224528"/>
            <a:ext cx="2103120" cy="365760"/>
          </a:xfrm>
          <a:prstGeom prst="roundRect">
            <a:avLst>
              <a:gd name="adj" fmla="val 20000"/>
            </a:avLst>
          </a:prstGeom>
          <a:solidFill>
            <a:srgbClr val="EC028C"/>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Why it can write files  &gt;</a:t>
            </a:r>
            <a:endParaRPr lang="en-US" sz="1300" dirty="0"/>
          </a:p>
        </p:txBody>
      </p:sp>
      <p:sp>
        <p:nvSpPr>
          <p:cNvPr id="28" name="Nav Home">
            <a:hlinkClick r:id="rId2"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29" name="Nav Depth">
            <a:hlinkClick r:id="rId3"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30" name="Nav GDPR">
            <a:hlinkClick r:id="rId4"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31" name="Back">
            <a:hlinkClick r:id="rId5" tooltip="Go to slide 2"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Why Cowork can write to files</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It has file skills, a place to save, and permission to edit.</a:t>
            </a:r>
            <a:endParaRPr lang="en-US" sz="1500" dirty="0"/>
          </a:p>
        </p:txBody>
      </p:sp>
      <p:sp>
        <p:nvSpPr>
          <p:cNvPr id="4" name="Step 1"/>
          <p:cNvSpPr/>
          <p:nvPr/>
        </p:nvSpPr>
        <p:spPr>
          <a:xfrm>
            <a:off x="457200" y="1417320"/>
            <a:ext cx="1554480" cy="2103120"/>
          </a:xfrm>
          <a:prstGeom prst="roundRect">
            <a:avLst>
              <a:gd name="adj" fmla="val 4706"/>
            </a:avLst>
          </a:prstGeom>
          <a:solidFill>
            <a:srgbClr val="F1F5F4"/>
          </a:solidFill>
          <a:ln w="9525">
            <a:solidFill>
              <a:srgbClr val="CBD5E1"/>
            </a:solidFill>
            <a:prstDash val="solid"/>
          </a:ln>
        </p:spPr>
      </p:sp>
      <p:sp>
        <p:nvSpPr>
          <p:cNvPr id="5" name="Step number 1"/>
          <p:cNvSpPr/>
          <p:nvPr/>
        </p:nvSpPr>
        <p:spPr>
          <a:xfrm>
            <a:off x="566928" y="1508760"/>
            <a:ext cx="365760" cy="365760"/>
          </a:xfrm>
          <a:prstGeom prst="ellipse">
            <a:avLst/>
          </a:prstGeom>
          <a:solidFill>
            <a:srgbClr val="00A096"/>
          </a:solidFill>
          <a:ln/>
        </p:spPr>
        <p:txBody>
          <a:bodyPr wrap="square" lIns="0" tIns="0" rIns="0" bIns="0" rtlCol="0" anchor="ctr"/>
          <a:lstStyle/>
          <a:p>
            <a:pPr algn="ctr" indent="0" marL="0">
              <a:buNone/>
            </a:pPr>
            <a:r>
              <a:rPr lang="en-US" sz="1300" b="1" dirty="0">
                <a:solidFill>
                  <a:srgbClr val="1E293B"/>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566928" y="1938528"/>
            <a:ext cx="1353312" cy="594360"/>
          </a:xfrm>
          <a:prstGeom prst="rect">
            <a:avLst/>
          </a:prstGeom>
          <a:noFill/>
          <a:ln/>
        </p:spPr>
        <p:txBody>
          <a:bodyPr wrap="square" lIns="0" tIns="0" rIns="0" bIns="0" rtlCol="0" anchor="t"/>
          <a:lstStyle/>
          <a:p>
            <a:pPr indent="0" marL="0">
              <a:buNone/>
            </a:pPr>
            <a:r>
              <a:rPr lang="en-US" sz="1300" b="1" dirty="0">
                <a:solidFill>
                  <a:srgbClr val="1E293B"/>
                </a:solidFill>
                <a:latin typeface="Cambria" pitchFamily="34" charset="0"/>
                <a:ea typeface="Cambria" pitchFamily="34" charset="-122"/>
                <a:cs typeface="Cambria" pitchFamily="34" charset="-120"/>
              </a:rPr>
              <a:t>You describe the outcome</a:t>
            </a:r>
            <a:endParaRPr lang="en-US" sz="1300" dirty="0"/>
          </a:p>
        </p:txBody>
      </p:sp>
      <p:sp>
        <p:nvSpPr>
          <p:cNvPr id="7" name="Text 5"/>
          <p:cNvSpPr txBox="1"/>
          <p:nvPr/>
        </p:nvSpPr>
        <p:spPr>
          <a:xfrm>
            <a:off x="566928" y="2542032"/>
            <a:ext cx="1353312" cy="914400"/>
          </a:xfrm>
          <a:prstGeom prst="rect">
            <a:avLst/>
          </a:prstGeom>
          <a:noFill/>
          <a:ln/>
        </p:spPr>
        <p:txBody>
          <a:bodyPr wrap="square" lIns="0" tIns="0" rIns="0" bIns="0" rtlCol="0" anchor="t"/>
          <a:lstStyle/>
          <a:p>
            <a:pPr indent="0" marL="0">
              <a:buNone/>
            </a:pPr>
            <a:r>
              <a:rPr lang="en-US" sz="1200" dirty="0">
                <a:solidFill>
                  <a:srgbClr val="1E293B"/>
                </a:solidFill>
                <a:latin typeface="Calibri" pitchFamily="34" charset="0"/>
                <a:ea typeface="Calibri" pitchFamily="34" charset="-122"/>
                <a:cs typeface="Calibri" pitchFamily="34" charset="-120"/>
              </a:rPr>
              <a:t>For example: 'Prepare next week's client update.'</a:t>
            </a:r>
            <a:endParaRPr lang="en-US" sz="1200" dirty="0"/>
          </a:p>
        </p:txBody>
      </p:sp>
      <p:sp>
        <p:nvSpPr>
          <p:cNvPr id="8" name="Step 2"/>
          <p:cNvSpPr/>
          <p:nvPr/>
        </p:nvSpPr>
        <p:spPr>
          <a:xfrm>
            <a:off x="2125980" y="1417320"/>
            <a:ext cx="1554480" cy="2103120"/>
          </a:xfrm>
          <a:prstGeom prst="roundRect">
            <a:avLst>
              <a:gd name="adj" fmla="val 4706"/>
            </a:avLst>
          </a:prstGeom>
          <a:solidFill>
            <a:srgbClr val="F1F5F4"/>
          </a:solidFill>
          <a:ln w="9525">
            <a:solidFill>
              <a:srgbClr val="CBD5E1"/>
            </a:solidFill>
            <a:prstDash val="solid"/>
          </a:ln>
        </p:spPr>
      </p:sp>
      <p:sp>
        <p:nvSpPr>
          <p:cNvPr id="9" name="Step number 2"/>
          <p:cNvSpPr/>
          <p:nvPr/>
        </p:nvSpPr>
        <p:spPr>
          <a:xfrm>
            <a:off x="2235708" y="1508760"/>
            <a:ext cx="365760" cy="365760"/>
          </a:xfrm>
          <a:prstGeom prst="ellipse">
            <a:avLst/>
          </a:prstGeom>
          <a:solidFill>
            <a:srgbClr val="00A096"/>
          </a:solidFill>
          <a:ln/>
        </p:spPr>
        <p:txBody>
          <a:bodyPr wrap="square" lIns="0" tIns="0" rIns="0" bIns="0" rtlCol="0" anchor="ctr"/>
          <a:lstStyle/>
          <a:p>
            <a:pPr algn="ctr" indent="0" marL="0">
              <a:buNone/>
            </a:pPr>
            <a:r>
              <a:rPr lang="en-US" sz="1300" b="1" dirty="0">
                <a:solidFill>
                  <a:srgbClr val="1E293B"/>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2235708" y="1938528"/>
            <a:ext cx="1353312" cy="594360"/>
          </a:xfrm>
          <a:prstGeom prst="rect">
            <a:avLst/>
          </a:prstGeom>
          <a:noFill/>
          <a:ln/>
        </p:spPr>
        <p:txBody>
          <a:bodyPr wrap="square" lIns="0" tIns="0" rIns="0" bIns="0" rtlCol="0" anchor="t"/>
          <a:lstStyle/>
          <a:p>
            <a:pPr indent="0" marL="0">
              <a:buNone/>
            </a:pPr>
            <a:r>
              <a:rPr lang="en-US" sz="1300" b="1" dirty="0">
                <a:solidFill>
                  <a:srgbClr val="1E293B"/>
                </a:solidFill>
                <a:latin typeface="Cambria" pitchFamily="34" charset="0"/>
                <a:ea typeface="Cambria" pitchFamily="34" charset="-122"/>
                <a:cs typeface="Cambria" pitchFamily="34" charset="-120"/>
              </a:rPr>
              <a:t>Cowork plans the steps</a:t>
            </a:r>
            <a:endParaRPr lang="en-US" sz="1300" dirty="0"/>
          </a:p>
        </p:txBody>
      </p:sp>
      <p:sp>
        <p:nvSpPr>
          <p:cNvPr id="11" name="Text 9"/>
          <p:cNvSpPr txBox="1"/>
          <p:nvPr/>
        </p:nvSpPr>
        <p:spPr>
          <a:xfrm>
            <a:off x="2235708" y="2542032"/>
            <a:ext cx="1353312" cy="914400"/>
          </a:xfrm>
          <a:prstGeom prst="rect">
            <a:avLst/>
          </a:prstGeom>
          <a:noFill/>
          <a:ln/>
        </p:spPr>
        <p:txBody>
          <a:bodyPr wrap="square" lIns="0" tIns="0" rIns="0" bIns="0" rtlCol="0" anchor="t"/>
          <a:lstStyle/>
          <a:p>
            <a:pPr indent="0" marL="0">
              <a:buNone/>
            </a:pPr>
            <a:r>
              <a:rPr lang="en-US" sz="1200" dirty="0">
                <a:solidFill>
                  <a:srgbClr val="1E293B"/>
                </a:solidFill>
                <a:latin typeface="Calibri" pitchFamily="34" charset="0"/>
                <a:ea typeface="Calibri" pitchFamily="34" charset="-122"/>
                <a:cs typeface="Calibri" pitchFamily="34" charset="-120"/>
              </a:rPr>
              <a:t>It breaks the request into steps and shows progress.</a:t>
            </a:r>
            <a:endParaRPr lang="en-US" sz="1200" dirty="0"/>
          </a:p>
        </p:txBody>
      </p:sp>
      <p:sp>
        <p:nvSpPr>
          <p:cNvPr id="12" name="Step 3"/>
          <p:cNvSpPr/>
          <p:nvPr/>
        </p:nvSpPr>
        <p:spPr>
          <a:xfrm>
            <a:off x="3794760" y="1417320"/>
            <a:ext cx="1554480" cy="2103120"/>
          </a:xfrm>
          <a:prstGeom prst="roundRect">
            <a:avLst>
              <a:gd name="adj" fmla="val 4706"/>
            </a:avLst>
          </a:prstGeom>
          <a:solidFill>
            <a:srgbClr val="F1F5F4"/>
          </a:solidFill>
          <a:ln w="9525">
            <a:solidFill>
              <a:srgbClr val="CBD5E1"/>
            </a:solidFill>
            <a:prstDash val="solid"/>
          </a:ln>
        </p:spPr>
      </p:sp>
      <p:sp>
        <p:nvSpPr>
          <p:cNvPr id="13" name="Step number 3"/>
          <p:cNvSpPr/>
          <p:nvPr/>
        </p:nvSpPr>
        <p:spPr>
          <a:xfrm>
            <a:off x="3904488" y="1508760"/>
            <a:ext cx="365760" cy="365760"/>
          </a:xfrm>
          <a:prstGeom prst="ellipse">
            <a:avLst/>
          </a:prstGeom>
          <a:solidFill>
            <a:srgbClr val="00A096"/>
          </a:solidFill>
          <a:ln/>
        </p:spPr>
        <p:txBody>
          <a:bodyPr wrap="square" lIns="0" tIns="0" rIns="0" bIns="0" rtlCol="0" anchor="ctr"/>
          <a:lstStyle/>
          <a:p>
            <a:pPr algn="ctr" indent="0" marL="0">
              <a:buNone/>
            </a:pPr>
            <a:r>
              <a:rPr lang="en-US" sz="1300" b="1" dirty="0">
                <a:solidFill>
                  <a:srgbClr val="1E293B"/>
                </a:solidFill>
                <a:latin typeface="Calibri" pitchFamily="34" charset="0"/>
                <a:ea typeface="Calibri" pitchFamily="34" charset="-122"/>
                <a:cs typeface="Calibri" pitchFamily="34" charset="-120"/>
              </a:rPr>
              <a:t>3</a:t>
            </a:r>
            <a:endParaRPr lang="en-US" sz="1300" dirty="0"/>
          </a:p>
        </p:txBody>
      </p:sp>
      <p:sp>
        <p:nvSpPr>
          <p:cNvPr id="14" name="Text 12"/>
          <p:cNvSpPr txBox="1"/>
          <p:nvPr/>
        </p:nvSpPr>
        <p:spPr>
          <a:xfrm>
            <a:off x="3904488" y="1938528"/>
            <a:ext cx="1353312" cy="594360"/>
          </a:xfrm>
          <a:prstGeom prst="rect">
            <a:avLst/>
          </a:prstGeom>
          <a:noFill/>
          <a:ln/>
        </p:spPr>
        <p:txBody>
          <a:bodyPr wrap="square" lIns="0" tIns="0" rIns="0" bIns="0" rtlCol="0" anchor="t"/>
          <a:lstStyle/>
          <a:p>
            <a:pPr indent="0" marL="0">
              <a:buNone/>
            </a:pPr>
            <a:r>
              <a:rPr lang="en-US" sz="1300" b="1" dirty="0">
                <a:solidFill>
                  <a:srgbClr val="1E293B"/>
                </a:solidFill>
                <a:latin typeface="Cambria" pitchFamily="34" charset="0"/>
                <a:ea typeface="Cambria" pitchFamily="34" charset="-122"/>
                <a:cs typeface="Cambria" pitchFamily="34" charset="-120"/>
              </a:rPr>
              <a:t>It loads the skills it needs</a:t>
            </a:r>
            <a:endParaRPr lang="en-US" sz="1300" dirty="0"/>
          </a:p>
        </p:txBody>
      </p:sp>
      <p:sp>
        <p:nvSpPr>
          <p:cNvPr id="15" name="Text 13"/>
          <p:cNvSpPr txBox="1"/>
          <p:nvPr/>
        </p:nvSpPr>
        <p:spPr>
          <a:xfrm>
            <a:off x="3904488" y="2542032"/>
            <a:ext cx="1353312" cy="914400"/>
          </a:xfrm>
          <a:prstGeom prst="rect">
            <a:avLst/>
          </a:prstGeom>
          <a:noFill/>
          <a:ln/>
        </p:spPr>
        <p:txBody>
          <a:bodyPr wrap="square" lIns="0" tIns="0" rIns="0" bIns="0" rtlCol="0" anchor="t"/>
          <a:lstStyle/>
          <a:p>
            <a:pPr indent="0" marL="0">
              <a:buNone/>
            </a:pPr>
            <a:r>
              <a:rPr lang="en-US" sz="1200" dirty="0">
                <a:solidFill>
                  <a:srgbClr val="1E293B"/>
                </a:solidFill>
                <a:latin typeface="Calibri" pitchFamily="34" charset="0"/>
                <a:ea typeface="Calibri" pitchFamily="34" charset="-122"/>
                <a:cs typeface="Calibri" pitchFamily="34" charset="-120"/>
              </a:rPr>
              <a:t>Word, Excel, PowerPoint, PDF, Email and more.</a:t>
            </a:r>
            <a:endParaRPr lang="en-US" sz="1200" dirty="0"/>
          </a:p>
        </p:txBody>
      </p:sp>
      <p:sp>
        <p:nvSpPr>
          <p:cNvPr id="16" name="Step 4"/>
          <p:cNvSpPr/>
          <p:nvPr/>
        </p:nvSpPr>
        <p:spPr>
          <a:xfrm>
            <a:off x="5463540" y="1417320"/>
            <a:ext cx="1554480" cy="2103120"/>
          </a:xfrm>
          <a:prstGeom prst="roundRect">
            <a:avLst>
              <a:gd name="adj" fmla="val 4706"/>
            </a:avLst>
          </a:prstGeom>
          <a:solidFill>
            <a:srgbClr val="1E293B"/>
          </a:solidFill>
          <a:ln w="9525">
            <a:solidFill>
              <a:srgbClr val="CBD5E1"/>
            </a:solidFill>
            <a:prstDash val="solid"/>
          </a:ln>
        </p:spPr>
      </p:sp>
      <p:sp>
        <p:nvSpPr>
          <p:cNvPr id="17" name="Step number 4"/>
          <p:cNvSpPr/>
          <p:nvPr/>
        </p:nvSpPr>
        <p:spPr>
          <a:xfrm>
            <a:off x="5573268" y="1508760"/>
            <a:ext cx="365760" cy="365760"/>
          </a:xfrm>
          <a:prstGeom prst="ellipse">
            <a:avLst/>
          </a:prstGeom>
          <a:solidFill>
            <a:srgbClr val="EC028C"/>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txBox="1"/>
          <p:nvPr/>
        </p:nvSpPr>
        <p:spPr>
          <a:xfrm>
            <a:off x="5573268" y="1938528"/>
            <a:ext cx="1353312" cy="594360"/>
          </a:xfrm>
          <a:prstGeom prst="rect">
            <a:avLst/>
          </a:prstGeom>
          <a:noFill/>
          <a:ln/>
        </p:spPr>
        <p:txBody>
          <a:bodyPr wrap="square" lIns="0" tIns="0" rIns="0" bIns="0" rtlCol="0" anchor="t"/>
          <a:lstStyle/>
          <a:p>
            <a:pPr indent="0" marL="0">
              <a:buNone/>
            </a:pPr>
            <a:r>
              <a:rPr lang="en-US" sz="1300" b="1" dirty="0">
                <a:solidFill>
                  <a:srgbClr val="FFFFFF"/>
                </a:solidFill>
                <a:latin typeface="Cambria" pitchFamily="34" charset="0"/>
                <a:ea typeface="Cambria" pitchFamily="34" charset="-122"/>
                <a:cs typeface="Cambria" pitchFamily="34" charset="-120"/>
              </a:rPr>
              <a:t>It creates or edits files</a:t>
            </a:r>
            <a:endParaRPr lang="en-US" sz="1300" dirty="0"/>
          </a:p>
        </p:txBody>
      </p:sp>
      <p:sp>
        <p:nvSpPr>
          <p:cNvPr id="19" name="Text 17"/>
          <p:cNvSpPr txBox="1"/>
          <p:nvPr/>
        </p:nvSpPr>
        <p:spPr>
          <a:xfrm>
            <a:off x="5573268" y="2542032"/>
            <a:ext cx="1353312" cy="914400"/>
          </a:xfrm>
          <a:prstGeom prst="rect">
            <a:avLst/>
          </a:prstGeom>
          <a:noFill/>
          <a:ln/>
        </p:spPr>
        <p:txBody>
          <a:bodyPr wrap="square" lIns="0" tIns="0" rIns="0" bIns="0" rtlCol="0" anchor="t"/>
          <a:lstStyle/>
          <a:p>
            <a:pPr indent="0" marL="0">
              <a:buNone/>
            </a:pPr>
            <a:r>
              <a:rPr lang="en-US" sz="1200" dirty="0">
                <a:solidFill>
                  <a:srgbClr val="E2E8F0"/>
                </a:solidFill>
                <a:latin typeface="Calibri" pitchFamily="34" charset="0"/>
                <a:ea typeface="Calibri" pitchFamily="34" charset="-122"/>
                <a:cs typeface="Calibri" pitchFamily="34" charset="-120"/>
              </a:rPr>
              <a:t>New files, or existing ones in OneDrive or SharePoint.</a:t>
            </a:r>
            <a:endParaRPr lang="en-US" sz="1200" dirty="0"/>
          </a:p>
        </p:txBody>
      </p:sp>
      <p:sp>
        <p:nvSpPr>
          <p:cNvPr id="20" name="Step 5"/>
          <p:cNvSpPr/>
          <p:nvPr/>
        </p:nvSpPr>
        <p:spPr>
          <a:xfrm>
            <a:off x="7132320" y="1417320"/>
            <a:ext cx="1554480" cy="2103120"/>
          </a:xfrm>
          <a:prstGeom prst="roundRect">
            <a:avLst>
              <a:gd name="adj" fmla="val 4706"/>
            </a:avLst>
          </a:prstGeom>
          <a:solidFill>
            <a:srgbClr val="F1F5F4"/>
          </a:solidFill>
          <a:ln w="9525">
            <a:solidFill>
              <a:srgbClr val="CBD5E1"/>
            </a:solidFill>
            <a:prstDash val="solid"/>
          </a:ln>
        </p:spPr>
      </p:sp>
      <p:sp>
        <p:nvSpPr>
          <p:cNvPr id="21" name="Step number 5"/>
          <p:cNvSpPr/>
          <p:nvPr/>
        </p:nvSpPr>
        <p:spPr>
          <a:xfrm>
            <a:off x="7242048" y="1508760"/>
            <a:ext cx="365760" cy="365760"/>
          </a:xfrm>
          <a:prstGeom prst="ellipse">
            <a:avLst/>
          </a:prstGeom>
          <a:solidFill>
            <a:srgbClr val="00A096"/>
          </a:solidFill>
          <a:ln/>
        </p:spPr>
        <p:txBody>
          <a:bodyPr wrap="square" lIns="0" tIns="0" rIns="0" bIns="0" rtlCol="0" anchor="ctr"/>
          <a:lstStyle/>
          <a:p>
            <a:pPr algn="ctr" indent="0" marL="0">
              <a:buNone/>
            </a:pPr>
            <a:r>
              <a:rPr lang="en-US" sz="1300" b="1" dirty="0">
                <a:solidFill>
                  <a:srgbClr val="1E293B"/>
                </a:solidFill>
                <a:latin typeface="Calibri" pitchFamily="34" charset="0"/>
                <a:ea typeface="Calibri" pitchFamily="34" charset="-122"/>
                <a:cs typeface="Calibri" pitchFamily="34" charset="-120"/>
              </a:rPr>
              <a:t>5</a:t>
            </a:r>
            <a:endParaRPr lang="en-US" sz="1300" dirty="0"/>
          </a:p>
        </p:txBody>
      </p:sp>
      <p:sp>
        <p:nvSpPr>
          <p:cNvPr id="22" name="Text 20"/>
          <p:cNvSpPr txBox="1"/>
          <p:nvPr/>
        </p:nvSpPr>
        <p:spPr>
          <a:xfrm>
            <a:off x="7242048" y="1938528"/>
            <a:ext cx="1353312" cy="594360"/>
          </a:xfrm>
          <a:prstGeom prst="rect">
            <a:avLst/>
          </a:prstGeom>
          <a:noFill/>
          <a:ln/>
        </p:spPr>
        <p:txBody>
          <a:bodyPr wrap="square" lIns="0" tIns="0" rIns="0" bIns="0" rtlCol="0" anchor="t"/>
          <a:lstStyle/>
          <a:p>
            <a:pPr indent="0" marL="0">
              <a:buNone/>
            </a:pPr>
            <a:r>
              <a:rPr lang="en-US" sz="1300" b="1" dirty="0">
                <a:solidFill>
                  <a:srgbClr val="1E293B"/>
                </a:solidFill>
                <a:latin typeface="Cambria" pitchFamily="34" charset="0"/>
                <a:ea typeface="Cambria" pitchFamily="34" charset="-122"/>
                <a:cs typeface="Cambria" pitchFamily="34" charset="-120"/>
              </a:rPr>
              <a:t>It asks before it sends</a:t>
            </a:r>
            <a:endParaRPr lang="en-US" sz="1300" dirty="0"/>
          </a:p>
        </p:txBody>
      </p:sp>
      <p:sp>
        <p:nvSpPr>
          <p:cNvPr id="23" name="Text 21"/>
          <p:cNvSpPr txBox="1"/>
          <p:nvPr/>
        </p:nvSpPr>
        <p:spPr>
          <a:xfrm>
            <a:off x="7242048" y="2542032"/>
            <a:ext cx="1353312" cy="914400"/>
          </a:xfrm>
          <a:prstGeom prst="rect">
            <a:avLst/>
          </a:prstGeom>
          <a:noFill/>
          <a:ln/>
        </p:spPr>
        <p:txBody>
          <a:bodyPr wrap="square" lIns="0" tIns="0" rIns="0" bIns="0" rtlCol="0" anchor="t"/>
          <a:lstStyle/>
          <a:p>
            <a:pPr indent="0" marL="0">
              <a:buNone/>
            </a:pPr>
            <a:r>
              <a:rPr lang="en-US" sz="1200" dirty="0">
                <a:solidFill>
                  <a:srgbClr val="1E293B"/>
                </a:solidFill>
                <a:latin typeface="Calibri" pitchFamily="34" charset="0"/>
                <a:ea typeface="Calibri" pitchFamily="34" charset="-122"/>
                <a:cs typeface="Calibri" pitchFamily="34" charset="-120"/>
              </a:rPr>
              <a:t>Approval dialog for sending, posting or scheduling.</a:t>
            </a:r>
            <a:endParaRPr lang="en-US" sz="1200" dirty="0"/>
          </a:p>
        </p:txBody>
      </p:sp>
      <p:sp>
        <p:nvSpPr>
          <p:cNvPr id="24" name="Text 22"/>
          <p:cNvSpPr txBox="1"/>
          <p:nvPr/>
        </p:nvSpPr>
        <p:spPr>
          <a:xfrm>
            <a:off x="457200" y="3657600"/>
            <a:ext cx="5943600" cy="868680"/>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An Office app is attached to one open file. Cowork can edit an existing file in place, and the version history stays in OneDrive. New files land in your OneDrive Cowork folder.</a:t>
            </a:r>
            <a:endParaRPr lang="en-US" sz="1400" dirty="0"/>
          </a:p>
        </p:txBody>
      </p:sp>
      <p:sp>
        <p:nvSpPr>
          <p:cNvPr id="25" name="Next">
            <a:hlinkClick r:id="rId1" tooltip="Go to slide 5" action="ppaction://hlinksldjump"/>
          </p:cNvPr>
          <p:cNvSpPr/>
          <p:nvPr/>
        </p:nvSpPr>
        <p:spPr>
          <a:xfrm>
            <a:off x="6583680" y="4224528"/>
            <a:ext cx="2103120" cy="365760"/>
          </a:xfrm>
          <a:prstGeom prst="roundRect">
            <a:avLst>
              <a:gd name="adj" fmla="val 20000"/>
            </a:avLst>
          </a:prstGeom>
          <a:solidFill>
            <a:srgbClr val="EC028C"/>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Why skills go deeper  &gt;</a:t>
            </a:r>
            <a:endParaRPr lang="en-US" sz="1300" dirty="0"/>
          </a:p>
        </p:txBody>
      </p:sp>
      <p:sp>
        <p:nvSpPr>
          <p:cNvPr id="26" name="Nav Home">
            <a:hlinkClick r:id="rId2"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27" name="Nav Depth">
            <a:hlinkClick r:id="rId3"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28" name="Nav GDPR">
            <a:hlinkClick r:id="rId4"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29" name="Back">
            <a:hlinkClick r:id="rId5" tooltip="Go to slide 3"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Why Cowork skills go deeper</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Same kind of file. A bigger toolbox around it.</a:t>
            </a:r>
            <a:endParaRPr lang="en-US" sz="1500" dirty="0"/>
          </a:p>
        </p:txBody>
      </p:sp>
      <p:sp>
        <p:nvSpPr>
          <p:cNvPr id="4" name="Card It carries more"/>
          <p:cNvSpPr/>
          <p:nvPr/>
        </p:nvSpPr>
        <p:spPr>
          <a:xfrm>
            <a:off x="457200" y="1417320"/>
            <a:ext cx="2651760" cy="2011680"/>
          </a:xfrm>
          <a:prstGeom prst="roundRect">
            <a:avLst>
              <a:gd name="adj" fmla="val 3636"/>
            </a:avLst>
          </a:prstGeom>
          <a:solidFill>
            <a:srgbClr val="F1F5F4"/>
          </a:solidFill>
          <a:ln w="9525">
            <a:solidFill>
              <a:srgbClr val="CBD5E1"/>
            </a:solidFill>
            <a:prstDash val="solid"/>
          </a:ln>
        </p:spPr>
      </p:sp>
      <p:sp>
        <p:nvSpPr>
          <p:cNvPr id="5" name="Text 3"/>
          <p:cNvSpPr txBox="1"/>
          <p:nvPr/>
        </p:nvSpPr>
        <p:spPr>
          <a:xfrm>
            <a:off x="640080" y="1554480"/>
            <a:ext cx="2286000" cy="365760"/>
          </a:xfrm>
          <a:prstGeom prst="rect">
            <a:avLst/>
          </a:prstGeom>
          <a:noFill/>
          <a:ln/>
        </p:spPr>
        <p:txBody>
          <a:bodyPr wrap="square" lIns="0" tIns="0" rIns="0" bIns="0" rtlCol="0" anchor="ctr"/>
          <a:lstStyle/>
          <a:p>
            <a:pPr indent="0" marL="0">
              <a:buNone/>
            </a:pPr>
            <a:r>
              <a:rPr lang="en-US" sz="1700" b="1" dirty="0">
                <a:solidFill>
                  <a:srgbClr val="1E293B"/>
                </a:solidFill>
                <a:latin typeface="Cambria" pitchFamily="34" charset="0"/>
                <a:ea typeface="Cambria" pitchFamily="34" charset="-122"/>
                <a:cs typeface="Cambria" pitchFamily="34" charset="-120"/>
              </a:rPr>
              <a:t>It carries more</a:t>
            </a:r>
            <a:endParaRPr lang="en-US" sz="1700" dirty="0"/>
          </a:p>
        </p:txBody>
      </p:sp>
      <p:sp>
        <p:nvSpPr>
          <p:cNvPr id="6" name="Text 4"/>
          <p:cNvSpPr txBox="1"/>
          <p:nvPr/>
        </p:nvSpPr>
        <p:spPr>
          <a:xfrm>
            <a:off x="640080" y="2011680"/>
            <a:ext cx="2286000" cy="1554480"/>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A skill is a SKILL.md file plus up to 20 companion files, such as reference documents and scripts. You can have up to 50.</a:t>
            </a:r>
            <a:endParaRPr lang="en-US" sz="1400" dirty="0"/>
          </a:p>
        </p:txBody>
      </p:sp>
      <p:sp>
        <p:nvSpPr>
          <p:cNvPr id="7" name="Card It can chain"/>
          <p:cNvSpPr/>
          <p:nvPr/>
        </p:nvSpPr>
        <p:spPr>
          <a:xfrm>
            <a:off x="3246120" y="1417320"/>
            <a:ext cx="2651760" cy="2011680"/>
          </a:xfrm>
          <a:prstGeom prst="roundRect">
            <a:avLst>
              <a:gd name="adj" fmla="val 3636"/>
            </a:avLst>
          </a:prstGeom>
          <a:solidFill>
            <a:srgbClr val="1E293B"/>
          </a:solidFill>
          <a:ln w="9525">
            <a:solidFill>
              <a:srgbClr val="CBD5E1"/>
            </a:solidFill>
            <a:prstDash val="solid"/>
          </a:ln>
        </p:spPr>
      </p:sp>
      <p:sp>
        <p:nvSpPr>
          <p:cNvPr id="8" name="Text 6"/>
          <p:cNvSpPr txBox="1"/>
          <p:nvPr/>
        </p:nvSpPr>
        <p:spPr>
          <a:xfrm>
            <a:off x="3429000" y="1554480"/>
            <a:ext cx="2286000" cy="365760"/>
          </a:xfrm>
          <a:prstGeom prst="rect">
            <a:avLst/>
          </a:prstGeom>
          <a:noFill/>
          <a:ln/>
        </p:spPr>
        <p:txBody>
          <a:bodyPr wrap="square" lIns="0" tIns="0" rIns="0" bIns="0" rtlCol="0" anchor="ctr"/>
          <a:lstStyle/>
          <a:p>
            <a:pPr indent="0" marL="0">
              <a:buNone/>
            </a:pPr>
            <a:r>
              <a:rPr lang="en-US" sz="1700" b="1" dirty="0">
                <a:solidFill>
                  <a:srgbClr val="66C9C1"/>
                </a:solidFill>
                <a:latin typeface="Cambria" pitchFamily="34" charset="0"/>
                <a:ea typeface="Cambria" pitchFamily="34" charset="-122"/>
                <a:cs typeface="Cambria" pitchFamily="34" charset="-120"/>
              </a:rPr>
              <a:t>It can chain</a:t>
            </a:r>
            <a:endParaRPr lang="en-US" sz="1700" dirty="0"/>
          </a:p>
        </p:txBody>
      </p:sp>
      <p:sp>
        <p:nvSpPr>
          <p:cNvPr id="9" name="Text 7"/>
          <p:cNvSpPr txBox="1"/>
          <p:nvPr/>
        </p:nvSpPr>
        <p:spPr>
          <a:xfrm>
            <a:off x="3429000" y="2011680"/>
            <a:ext cx="2286000" cy="155448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Cowork loads skills as it needs them, for example Calendar, then Email, then Search, then Word, all in one task.</a:t>
            </a:r>
            <a:endParaRPr lang="en-US" sz="1400" dirty="0"/>
          </a:p>
        </p:txBody>
      </p:sp>
      <p:sp>
        <p:nvSpPr>
          <p:cNvPr id="10" name="Card It is managed"/>
          <p:cNvSpPr/>
          <p:nvPr/>
        </p:nvSpPr>
        <p:spPr>
          <a:xfrm>
            <a:off x="6035040" y="1417320"/>
            <a:ext cx="2651760" cy="2011680"/>
          </a:xfrm>
          <a:prstGeom prst="roundRect">
            <a:avLst>
              <a:gd name="adj" fmla="val 3636"/>
            </a:avLst>
          </a:prstGeom>
          <a:solidFill>
            <a:srgbClr val="F1F5F4"/>
          </a:solidFill>
          <a:ln w="9525">
            <a:solidFill>
              <a:srgbClr val="CBD5E1"/>
            </a:solidFill>
            <a:prstDash val="solid"/>
          </a:ln>
        </p:spPr>
      </p:sp>
      <p:sp>
        <p:nvSpPr>
          <p:cNvPr id="11" name="Text 9"/>
          <p:cNvSpPr txBox="1"/>
          <p:nvPr/>
        </p:nvSpPr>
        <p:spPr>
          <a:xfrm>
            <a:off x="6217920" y="1554480"/>
            <a:ext cx="2286000" cy="365760"/>
          </a:xfrm>
          <a:prstGeom prst="rect">
            <a:avLst/>
          </a:prstGeom>
          <a:noFill/>
          <a:ln/>
        </p:spPr>
        <p:txBody>
          <a:bodyPr wrap="square" lIns="0" tIns="0" rIns="0" bIns="0" rtlCol="0" anchor="ctr"/>
          <a:lstStyle/>
          <a:p>
            <a:pPr indent="0" marL="0">
              <a:buNone/>
            </a:pPr>
            <a:r>
              <a:rPr lang="en-US" sz="1700" b="1" dirty="0">
                <a:solidFill>
                  <a:srgbClr val="1E293B"/>
                </a:solidFill>
                <a:latin typeface="Cambria" pitchFamily="34" charset="0"/>
                <a:ea typeface="Cambria" pitchFamily="34" charset="-122"/>
                <a:cs typeface="Cambria" pitchFamily="34" charset="-120"/>
              </a:rPr>
              <a:t>It is managed</a:t>
            </a:r>
            <a:endParaRPr lang="en-US" sz="1700" dirty="0"/>
          </a:p>
        </p:txBody>
      </p:sp>
      <p:sp>
        <p:nvSpPr>
          <p:cNvPr id="12" name="Text 10"/>
          <p:cNvSpPr txBox="1"/>
          <p:nvPr/>
        </p:nvSpPr>
        <p:spPr>
          <a:xfrm>
            <a:off x="6217920" y="2011680"/>
            <a:ext cx="2286000" cy="1554480"/>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Skills live in your OneDrive, can be shared with your team, and are checked automatically for quality and safety.</a:t>
            </a:r>
            <a:endParaRPr lang="en-US" sz="1400" dirty="0"/>
          </a:p>
        </p:txBody>
      </p:sp>
      <p:sp>
        <p:nvSpPr>
          <p:cNvPr id="13" name="Text 11"/>
          <p:cNvSpPr txBox="1"/>
          <p:nvPr/>
        </p:nvSpPr>
        <p:spPr>
          <a:xfrm>
            <a:off x="457200" y="3794760"/>
            <a:ext cx="5943600" cy="731520"/>
          </a:xfrm>
          <a:prstGeom prst="rect">
            <a:avLst/>
          </a:prstGeom>
          <a:noFill/>
          <a:ln/>
        </p:spPr>
        <p:txBody>
          <a:bodyPr wrap="square" lIns="0" tIns="0" rIns="0" bIns="0" rtlCol="0" anchor="t"/>
          <a:lstStyle/>
          <a:p>
            <a:pPr indent="0" marL="0">
              <a:buNone/>
            </a:pPr>
            <a:r>
              <a:rPr lang="en-US" sz="1400" i="1" dirty="0">
                <a:solidFill>
                  <a:srgbClr val="475569"/>
                </a:solidFill>
                <a:latin typeface="Calibri" pitchFamily="34" charset="0"/>
                <a:ea typeface="Calibri" pitchFamily="34" charset="-122"/>
                <a:cs typeface="Calibri" pitchFamily="34" charset="-120"/>
              </a:rPr>
              <a:t>My reading: inside an Office app a skill works on the open document. In Cowork the same skill can reach mail, calendar, files and Teams.</a:t>
            </a:r>
            <a:endParaRPr lang="en-US" sz="1400" dirty="0"/>
          </a:p>
        </p:txBody>
      </p:sp>
      <p:sp>
        <p:nvSpPr>
          <p:cNvPr id="14" name="Next">
            <a:hlinkClick r:id="rId1" tooltip="Go to slide 6" action="ppaction://hlinksldjump"/>
          </p:cNvPr>
          <p:cNvSpPr/>
          <p:nvPr/>
        </p:nvSpPr>
        <p:spPr>
          <a:xfrm>
            <a:off x="6583680" y="4224528"/>
            <a:ext cx="2103120" cy="365760"/>
          </a:xfrm>
          <a:prstGeom prst="roundRect">
            <a:avLst>
              <a:gd name="adj" fmla="val 20000"/>
            </a:avLst>
          </a:prstGeom>
          <a:solidFill>
            <a:srgbClr val="EC028C"/>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See an example  &gt;</a:t>
            </a:r>
            <a:endParaRPr lang="en-US" sz="1300" dirty="0"/>
          </a:p>
        </p:txBody>
      </p:sp>
      <p:sp>
        <p:nvSpPr>
          <p:cNvPr id="15" name="Nav Home">
            <a:hlinkClick r:id="rId2"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16" name="Nav Depth">
            <a:hlinkClick r:id="rId3"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17" name="Nav GDPR">
            <a:hlinkClick r:id="rId4"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18" name="Back">
            <a:hlinkClick r:id="rId5" tooltip="Go to slide 4"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Same request, three answers</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Illustration of the documented behaviour, not a recorded demo.</a:t>
            </a:r>
            <a:endParaRPr lang="en-US" sz="1500" dirty="0"/>
          </a:p>
        </p:txBody>
      </p:sp>
      <p:sp>
        <p:nvSpPr>
          <p:cNvPr id="4" name="Text 2"/>
          <p:cNvSpPr txBox="1"/>
          <p:nvPr/>
        </p:nvSpPr>
        <p:spPr>
          <a:xfrm>
            <a:off x="457200" y="1371600"/>
            <a:ext cx="82296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Request: 'Prepare next week's client update.'</a:t>
            </a:r>
            <a:endParaRPr lang="en-US" sz="1600" dirty="0"/>
          </a:p>
        </p:txBody>
      </p:sp>
      <p:sp>
        <p:nvSpPr>
          <p:cNvPr id="5" name="Answer Office app"/>
          <p:cNvSpPr/>
          <p:nvPr/>
        </p:nvSpPr>
        <p:spPr>
          <a:xfrm>
            <a:off x="457200" y="1828800"/>
            <a:ext cx="2651760" cy="2103120"/>
          </a:xfrm>
          <a:prstGeom prst="roundRect">
            <a:avLst>
              <a:gd name="adj" fmla="val 3478"/>
            </a:avLst>
          </a:prstGeom>
          <a:solidFill>
            <a:srgbClr val="F1F5F4"/>
          </a:solidFill>
          <a:ln w="9525">
            <a:solidFill>
              <a:srgbClr val="CBD5E1"/>
            </a:solidFill>
            <a:prstDash val="solid"/>
          </a:ln>
        </p:spPr>
      </p:sp>
      <p:sp>
        <p:nvSpPr>
          <p:cNvPr id="6" name="Text 4"/>
          <p:cNvSpPr txBox="1"/>
          <p:nvPr/>
        </p:nvSpPr>
        <p:spPr>
          <a:xfrm>
            <a:off x="640080" y="1965960"/>
            <a:ext cx="2286000" cy="365760"/>
          </a:xfrm>
          <a:prstGeom prst="rect">
            <a:avLst/>
          </a:prstGeom>
          <a:noFill/>
          <a:ln/>
        </p:spPr>
        <p:txBody>
          <a:bodyPr wrap="square" lIns="0" tIns="0" rIns="0" bIns="0" rtlCol="0" anchor="ctr"/>
          <a:lstStyle/>
          <a:p>
            <a:pPr indent="0" marL="0">
              <a:buNone/>
            </a:pPr>
            <a:r>
              <a:rPr lang="en-US" sz="1700" b="1" dirty="0">
                <a:solidFill>
                  <a:srgbClr val="1E293B"/>
                </a:solidFill>
                <a:latin typeface="Cambria" pitchFamily="34" charset="0"/>
                <a:ea typeface="Cambria" pitchFamily="34" charset="-122"/>
                <a:cs typeface="Cambria" pitchFamily="34" charset="-120"/>
              </a:rPr>
              <a:t>Office app</a:t>
            </a:r>
            <a:endParaRPr lang="en-US" sz="1700" dirty="0"/>
          </a:p>
        </p:txBody>
      </p:sp>
      <p:sp>
        <p:nvSpPr>
          <p:cNvPr id="7" name="Text 5"/>
          <p:cNvSpPr txBox="1"/>
          <p:nvPr/>
        </p:nvSpPr>
        <p:spPr>
          <a:xfrm>
            <a:off x="640080" y="2423160"/>
            <a:ext cx="2286000" cy="1554480"/>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Rewrites the slides you have open. You bring the data yourself.</a:t>
            </a:r>
            <a:endParaRPr lang="en-US" sz="1400" dirty="0"/>
          </a:p>
        </p:txBody>
      </p:sp>
      <p:sp>
        <p:nvSpPr>
          <p:cNvPr id="8" name="Answer Copilot chat"/>
          <p:cNvSpPr/>
          <p:nvPr/>
        </p:nvSpPr>
        <p:spPr>
          <a:xfrm>
            <a:off x="3246120" y="1828800"/>
            <a:ext cx="2651760" cy="2103120"/>
          </a:xfrm>
          <a:prstGeom prst="roundRect">
            <a:avLst>
              <a:gd name="adj" fmla="val 3478"/>
            </a:avLst>
          </a:prstGeom>
          <a:solidFill>
            <a:srgbClr val="F1F5F4"/>
          </a:solidFill>
          <a:ln w="9525">
            <a:solidFill>
              <a:srgbClr val="CBD5E1"/>
            </a:solidFill>
            <a:prstDash val="solid"/>
          </a:ln>
        </p:spPr>
      </p:sp>
      <p:sp>
        <p:nvSpPr>
          <p:cNvPr id="9" name="Text 7"/>
          <p:cNvSpPr txBox="1"/>
          <p:nvPr/>
        </p:nvSpPr>
        <p:spPr>
          <a:xfrm>
            <a:off x="3429000" y="1965960"/>
            <a:ext cx="2286000" cy="365760"/>
          </a:xfrm>
          <a:prstGeom prst="rect">
            <a:avLst/>
          </a:prstGeom>
          <a:noFill/>
          <a:ln/>
        </p:spPr>
        <p:txBody>
          <a:bodyPr wrap="square" lIns="0" tIns="0" rIns="0" bIns="0" rtlCol="0" anchor="ctr"/>
          <a:lstStyle/>
          <a:p>
            <a:pPr indent="0" marL="0">
              <a:buNone/>
            </a:pPr>
            <a:r>
              <a:rPr lang="en-US" sz="1700" b="1" dirty="0">
                <a:solidFill>
                  <a:srgbClr val="1E293B"/>
                </a:solidFill>
                <a:latin typeface="Cambria" pitchFamily="34" charset="0"/>
                <a:ea typeface="Cambria" pitchFamily="34" charset="-122"/>
                <a:cs typeface="Cambria" pitchFamily="34" charset="-120"/>
              </a:rPr>
              <a:t>Copilot chat</a:t>
            </a:r>
            <a:endParaRPr lang="en-US" sz="1700" dirty="0"/>
          </a:p>
        </p:txBody>
      </p:sp>
      <p:sp>
        <p:nvSpPr>
          <p:cNvPr id="10" name="Text 8"/>
          <p:cNvSpPr txBox="1"/>
          <p:nvPr/>
        </p:nvSpPr>
        <p:spPr>
          <a:xfrm>
            <a:off x="3429000" y="2423160"/>
            <a:ext cx="2286000" cy="1554480"/>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Drafts a new document from your mail and files. You review and send it.</a:t>
            </a:r>
            <a:endParaRPr lang="en-US" sz="1400" dirty="0"/>
          </a:p>
        </p:txBody>
      </p:sp>
      <p:sp>
        <p:nvSpPr>
          <p:cNvPr id="11" name="Answer Copilot Cowork"/>
          <p:cNvSpPr/>
          <p:nvPr/>
        </p:nvSpPr>
        <p:spPr>
          <a:xfrm>
            <a:off x="6035040" y="1828800"/>
            <a:ext cx="2651760" cy="2103120"/>
          </a:xfrm>
          <a:prstGeom prst="roundRect">
            <a:avLst>
              <a:gd name="adj" fmla="val 3478"/>
            </a:avLst>
          </a:prstGeom>
          <a:solidFill>
            <a:srgbClr val="1E293B"/>
          </a:solidFill>
          <a:ln w="9525">
            <a:solidFill>
              <a:srgbClr val="CBD5E1"/>
            </a:solidFill>
            <a:prstDash val="solid"/>
          </a:ln>
        </p:spPr>
      </p:sp>
      <p:sp>
        <p:nvSpPr>
          <p:cNvPr id="12" name="Text 10"/>
          <p:cNvSpPr txBox="1"/>
          <p:nvPr/>
        </p:nvSpPr>
        <p:spPr>
          <a:xfrm>
            <a:off x="6217920" y="1965960"/>
            <a:ext cx="2286000" cy="365760"/>
          </a:xfrm>
          <a:prstGeom prst="rect">
            <a:avLst/>
          </a:prstGeom>
          <a:noFill/>
          <a:ln/>
        </p:spPr>
        <p:txBody>
          <a:bodyPr wrap="square" lIns="0" tIns="0" rIns="0" bIns="0" rtlCol="0" anchor="ctr"/>
          <a:lstStyle/>
          <a:p>
            <a:pPr indent="0" marL="0">
              <a:buNone/>
            </a:pPr>
            <a:r>
              <a:rPr lang="en-US" sz="1700" b="1" dirty="0">
                <a:solidFill>
                  <a:srgbClr val="66C9C1"/>
                </a:solidFill>
                <a:latin typeface="Cambria" pitchFamily="34" charset="0"/>
                <a:ea typeface="Cambria" pitchFamily="34" charset="-122"/>
                <a:cs typeface="Cambria" pitchFamily="34" charset="-120"/>
              </a:rPr>
              <a:t>Copilot Cowork</a:t>
            </a:r>
            <a:endParaRPr lang="en-US" sz="1700" dirty="0"/>
          </a:p>
        </p:txBody>
      </p:sp>
      <p:sp>
        <p:nvSpPr>
          <p:cNvPr id="13" name="Text 11"/>
          <p:cNvSpPr txBox="1"/>
          <p:nvPr/>
        </p:nvSpPr>
        <p:spPr>
          <a:xfrm>
            <a:off x="6217920" y="2423160"/>
            <a:ext cx="2286000" cy="155448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Plans the steps, searches mail and files, builds the deck and a summary, asks approval before sending, and saves the files to OneDrive.</a:t>
            </a:r>
            <a:endParaRPr lang="en-US" sz="1400" dirty="0"/>
          </a:p>
        </p:txBody>
      </p:sp>
      <p:sp>
        <p:nvSpPr>
          <p:cNvPr id="14" name="Next">
            <a:hlinkClick r:id="rId1" tooltip="Go to slide 7" action="ppaction://hlinksldjump"/>
          </p:cNvPr>
          <p:cNvSpPr/>
          <p:nvPr/>
        </p:nvSpPr>
        <p:spPr>
          <a:xfrm>
            <a:off x="6583680" y="4224528"/>
            <a:ext cx="2103120" cy="365760"/>
          </a:xfrm>
          <a:prstGeom prst="roundRect">
            <a:avLst>
              <a:gd name="adj" fmla="val 20000"/>
            </a:avLst>
          </a:prstGeom>
          <a:solidFill>
            <a:srgbClr val="EC028C"/>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Next  &gt;</a:t>
            </a:r>
            <a:endParaRPr lang="en-US" sz="1300" dirty="0"/>
          </a:p>
        </p:txBody>
      </p:sp>
      <p:sp>
        <p:nvSpPr>
          <p:cNvPr id="15" name="Nav Home">
            <a:hlinkClick r:id="rId2"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16" name="Nav Depth">
            <a:hlinkClick r:id="rId3"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17" name="Nav GDPR">
            <a:hlinkClick r:id="rId4"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18" name="Back">
            <a:hlinkClick r:id="rId5" tooltip="Go to slide 5"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A skill is an instruction file</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What it can do depends on the tools around it.</a:t>
            </a:r>
            <a:endParaRPr lang="en-US" sz="1500" dirty="0"/>
          </a:p>
        </p:txBody>
      </p:sp>
      <p:sp>
        <p:nvSpPr>
          <p:cNvPr id="4" name="Reach bar 1"/>
          <p:cNvSpPr/>
          <p:nvPr/>
        </p:nvSpPr>
        <p:spPr>
          <a:xfrm>
            <a:off x="457200" y="1600200"/>
            <a:ext cx="2743200" cy="731520"/>
          </a:xfrm>
          <a:prstGeom prst="roundRect">
            <a:avLst>
              <a:gd name="adj" fmla="val 10000"/>
            </a:avLst>
          </a:prstGeom>
          <a:solidFill>
            <a:srgbClr val="B5E3DF"/>
          </a:solidFill>
          <a:ln w="12700">
            <a:solidFill>
              <a:srgbClr val="B5E3DF"/>
            </a:solidFill>
            <a:prstDash val="solid"/>
          </a:ln>
        </p:spPr>
      </p:sp>
      <p:sp>
        <p:nvSpPr>
          <p:cNvPr id="5" name="Text 3"/>
          <p:cNvSpPr txBox="1"/>
          <p:nvPr/>
        </p:nvSpPr>
        <p:spPr>
          <a:xfrm>
            <a:off x="594360" y="1600200"/>
            <a:ext cx="2468880" cy="731520"/>
          </a:xfrm>
          <a:prstGeom prst="rect">
            <a:avLst/>
          </a:prstGeom>
          <a:noFill/>
          <a:ln/>
        </p:spPr>
        <p:txBody>
          <a:bodyPr wrap="square" lIns="0" tIns="0" rIns="0" bIns="0" rtlCol="0" anchor="ctr"/>
          <a:lstStyle/>
          <a:p>
            <a:pPr indent="0" marL="0">
              <a:buNone/>
            </a:pPr>
            <a:r>
              <a:rPr lang="en-US" sz="1500" b="1" dirty="0">
                <a:solidFill>
                  <a:srgbClr val="1E293B"/>
                </a:solidFill>
                <a:latin typeface="Calibri" pitchFamily="34" charset="0"/>
                <a:ea typeface="Calibri" pitchFamily="34" charset="-122"/>
                <a:cs typeface="Calibri" pitchFamily="34" charset="-120"/>
              </a:rPr>
              <a:t>Inside an Office app</a:t>
            </a:r>
            <a:endParaRPr lang="en-US" sz="1500" dirty="0"/>
          </a:p>
          <a:p>
            <a:pPr indent="0" marL="0">
              <a:buNone/>
            </a:pPr>
            <a:r>
              <a:rPr lang="en-US" sz="1200" dirty="0">
                <a:solidFill>
                  <a:srgbClr val="1E293B"/>
                </a:solidFill>
                <a:latin typeface="Calibri" pitchFamily="34" charset="0"/>
                <a:ea typeface="Calibri" pitchFamily="34" charset="-122"/>
                <a:cs typeface="Calibri" pitchFamily="34" charset="-120"/>
              </a:rPr>
              <a:t>The open document</a:t>
            </a:r>
            <a:endParaRPr lang="en-US" sz="1500" dirty="0"/>
          </a:p>
        </p:txBody>
      </p:sp>
      <p:sp>
        <p:nvSpPr>
          <p:cNvPr id="6" name="Reach bar 2"/>
          <p:cNvSpPr/>
          <p:nvPr/>
        </p:nvSpPr>
        <p:spPr>
          <a:xfrm>
            <a:off x="457200" y="2514600"/>
            <a:ext cx="5120640" cy="731520"/>
          </a:xfrm>
          <a:prstGeom prst="roundRect">
            <a:avLst>
              <a:gd name="adj" fmla="val 10000"/>
            </a:avLst>
          </a:prstGeom>
          <a:solidFill>
            <a:srgbClr val="66C9C1"/>
          </a:solidFill>
          <a:ln w="12700">
            <a:solidFill>
              <a:srgbClr val="66C9C1"/>
            </a:solidFill>
            <a:prstDash val="solid"/>
          </a:ln>
        </p:spPr>
      </p:sp>
      <p:sp>
        <p:nvSpPr>
          <p:cNvPr id="7" name="Text 5"/>
          <p:cNvSpPr txBox="1"/>
          <p:nvPr/>
        </p:nvSpPr>
        <p:spPr>
          <a:xfrm>
            <a:off x="594360" y="2514600"/>
            <a:ext cx="4846320" cy="731520"/>
          </a:xfrm>
          <a:prstGeom prst="rect">
            <a:avLst/>
          </a:prstGeom>
          <a:noFill/>
          <a:ln/>
        </p:spPr>
        <p:txBody>
          <a:bodyPr wrap="square" lIns="0" tIns="0" rIns="0" bIns="0" rtlCol="0" anchor="ctr"/>
          <a:lstStyle/>
          <a:p>
            <a:pPr indent="0" marL="0">
              <a:buNone/>
            </a:pPr>
            <a:r>
              <a:rPr lang="en-US" sz="1500" b="1" dirty="0">
                <a:solidFill>
                  <a:srgbClr val="1E293B"/>
                </a:solidFill>
                <a:latin typeface="Calibri" pitchFamily="34" charset="0"/>
                <a:ea typeface="Calibri" pitchFamily="34" charset="-122"/>
                <a:cs typeface="Calibri" pitchFamily="34" charset="-120"/>
              </a:rPr>
              <a:t>In Copilot</a:t>
            </a:r>
            <a:endParaRPr lang="en-US" sz="1500" dirty="0"/>
          </a:p>
          <a:p>
            <a:pPr indent="0" marL="0">
              <a:buNone/>
            </a:pPr>
            <a:r>
              <a:rPr lang="en-US" sz="1200" dirty="0">
                <a:solidFill>
                  <a:srgbClr val="1E293B"/>
                </a:solidFill>
                <a:latin typeface="Calibri" pitchFamily="34" charset="0"/>
                <a:ea typeface="Calibri" pitchFamily="34" charset="-122"/>
                <a:cs typeface="Calibri" pitchFamily="34" charset="-120"/>
              </a:rPr>
              <a:t>Documents, mail, calendar, Teams, file agents</a:t>
            </a:r>
            <a:endParaRPr lang="en-US" sz="1500" dirty="0"/>
          </a:p>
        </p:txBody>
      </p:sp>
      <p:sp>
        <p:nvSpPr>
          <p:cNvPr id="8" name="Reach bar 3"/>
          <p:cNvSpPr/>
          <p:nvPr/>
        </p:nvSpPr>
        <p:spPr>
          <a:xfrm>
            <a:off x="457200" y="3429000"/>
            <a:ext cx="8229600" cy="731520"/>
          </a:xfrm>
          <a:prstGeom prst="roundRect">
            <a:avLst>
              <a:gd name="adj" fmla="val 10000"/>
            </a:avLst>
          </a:prstGeom>
          <a:solidFill>
            <a:srgbClr val="00A096"/>
          </a:solidFill>
          <a:ln w="12700">
            <a:solidFill>
              <a:srgbClr val="00A096"/>
            </a:solidFill>
            <a:prstDash val="solid"/>
          </a:ln>
        </p:spPr>
      </p:sp>
      <p:sp>
        <p:nvSpPr>
          <p:cNvPr id="9" name="Text 7"/>
          <p:cNvSpPr txBox="1"/>
          <p:nvPr/>
        </p:nvSpPr>
        <p:spPr>
          <a:xfrm>
            <a:off x="594360" y="3429000"/>
            <a:ext cx="7955280" cy="73152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In Copilot Cowork</a:t>
            </a:r>
            <a:endParaRPr lang="en-US" sz="1500" dirty="0"/>
          </a:p>
          <a:p>
            <a:pPr indent="0" marL="0">
              <a:buNone/>
            </a:pPr>
            <a:r>
              <a:rPr lang="en-US" sz="1200" dirty="0">
                <a:solidFill>
                  <a:srgbClr val="FFFFFF"/>
                </a:solidFill>
                <a:latin typeface="Calibri" pitchFamily="34" charset="0"/>
                <a:ea typeface="Calibri" pitchFamily="34" charset="-122"/>
                <a:cs typeface="Calibri" pitchFamily="34" charset="-120"/>
              </a:rPr>
              <a:t>Mail, meetings, files, partner plugins, long tasks in the cloud</a:t>
            </a:r>
            <a:endParaRPr lang="en-US" sz="1500" dirty="0"/>
          </a:p>
        </p:txBody>
      </p:sp>
      <p:sp>
        <p:nvSpPr>
          <p:cNvPr id="10" name="Text 8"/>
          <p:cNvSpPr txBox="1"/>
          <p:nvPr/>
        </p:nvSpPr>
        <p:spPr>
          <a:xfrm>
            <a:off x="457200" y="4297680"/>
            <a:ext cx="5943600" cy="365760"/>
          </a:xfrm>
          <a:prstGeom prst="rect">
            <a:avLst/>
          </a:prstGeom>
          <a:noFill/>
          <a:ln/>
        </p:spPr>
        <p:txBody>
          <a:bodyPr wrap="square" lIns="0" tIns="0" rIns="0" bIns="0" rtlCol="0" anchor="ctr"/>
          <a:lstStyle/>
          <a:p>
            <a:pPr indent="0" marL="0">
              <a:buNone/>
            </a:pPr>
            <a:r>
              <a:rPr lang="en-US" sz="1400" i="1" dirty="0">
                <a:solidFill>
                  <a:srgbClr val="475569"/>
                </a:solidFill>
                <a:latin typeface="Calibri" pitchFamily="34" charset="0"/>
                <a:ea typeface="Calibri" pitchFamily="34" charset="-122"/>
                <a:cs typeface="Calibri" pitchFamily="34" charset="-120"/>
              </a:rPr>
              <a:t>The Paul-Take: same kind of skill, very different reach.</a:t>
            </a:r>
            <a:endParaRPr lang="en-US" sz="1400" dirty="0"/>
          </a:p>
        </p:txBody>
      </p:sp>
      <p:sp>
        <p:nvSpPr>
          <p:cNvPr id="11" name="Next">
            <a:hlinkClick r:id="rId1" tooltip="Go to slide 8" action="ppaction://hlinksldjump"/>
          </p:cNvPr>
          <p:cNvSpPr/>
          <p:nvPr/>
        </p:nvSpPr>
        <p:spPr>
          <a:xfrm>
            <a:off x="6583680" y="4224528"/>
            <a:ext cx="2103120" cy="365760"/>
          </a:xfrm>
          <a:prstGeom prst="roundRect">
            <a:avLst>
              <a:gd name="adj" fmla="val 20000"/>
            </a:avLst>
          </a:prstGeom>
          <a:solidFill>
            <a:srgbClr val="EC028C"/>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The depth ladder  &gt;</a:t>
            </a:r>
            <a:endParaRPr lang="en-US" sz="1300" dirty="0"/>
          </a:p>
        </p:txBody>
      </p:sp>
      <p:sp>
        <p:nvSpPr>
          <p:cNvPr id="12" name="Nav Home">
            <a:hlinkClick r:id="rId2"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13" name="Nav Depth">
            <a:hlinkClick r:id="rId3"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14" name="Nav GDPR">
            <a:hlinkClick r:id="rId4"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15" name="Back">
            <a:hlinkClick r:id="rId5" tooltip="Go to slide 6"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The depth ladder</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Click a row to see what is behind each score.</a:t>
            </a:r>
            <a:endParaRPr lang="en-US" sz="1500" dirty="0"/>
          </a:p>
        </p:txBody>
      </p:sp>
      <p:sp>
        <p:nvSpPr>
          <p:cNvPr id="4" name="Text 2"/>
          <p:cNvSpPr txBox="1"/>
          <p:nvPr/>
        </p:nvSpPr>
        <p:spPr>
          <a:xfrm>
            <a:off x="2468880" y="1325880"/>
            <a:ext cx="1463040" cy="365760"/>
          </a:xfrm>
          <a:prstGeom prst="rect">
            <a:avLst/>
          </a:prstGeom>
          <a:noFill/>
          <a:ln/>
        </p:spPr>
        <p:txBody>
          <a:bodyPr wrap="square" lIns="0" tIns="0" rIns="0" bIns="0" rtlCol="0" anchor="b"/>
          <a:lstStyle/>
          <a:p>
            <a:pPr indent="0" marL="0">
              <a:buNone/>
            </a:pPr>
            <a:r>
              <a:rPr lang="en-US" sz="1200" b="1" dirty="0">
                <a:solidFill>
                  <a:srgbClr val="475569"/>
                </a:solidFill>
                <a:latin typeface="Calibri" pitchFamily="34" charset="0"/>
                <a:ea typeface="Calibri" pitchFamily="34" charset="-122"/>
                <a:cs typeface="Calibri" pitchFamily="34" charset="-120"/>
              </a:rPr>
              <a:t>Office apps</a:t>
            </a:r>
            <a:endParaRPr lang="en-US" sz="1200" dirty="0"/>
          </a:p>
        </p:txBody>
      </p:sp>
      <p:sp>
        <p:nvSpPr>
          <p:cNvPr id="5" name="Text 3"/>
          <p:cNvSpPr txBox="1"/>
          <p:nvPr/>
        </p:nvSpPr>
        <p:spPr>
          <a:xfrm>
            <a:off x="4023360" y="1325880"/>
            <a:ext cx="1463040" cy="365760"/>
          </a:xfrm>
          <a:prstGeom prst="rect">
            <a:avLst/>
          </a:prstGeom>
          <a:noFill/>
          <a:ln/>
        </p:spPr>
        <p:txBody>
          <a:bodyPr wrap="square" lIns="0" tIns="0" rIns="0" bIns="0" rtlCol="0" anchor="b"/>
          <a:lstStyle/>
          <a:p>
            <a:pPr indent="0" marL="0">
              <a:buNone/>
            </a:pPr>
            <a:r>
              <a:rPr lang="en-US" sz="1200" b="1" dirty="0">
                <a:solidFill>
                  <a:srgbClr val="475569"/>
                </a:solidFill>
                <a:latin typeface="Calibri" pitchFamily="34" charset="0"/>
                <a:ea typeface="Calibri" pitchFamily="34" charset="-122"/>
                <a:cs typeface="Calibri" pitchFamily="34" charset="-120"/>
              </a:rPr>
              <a:t>Copilot (chat and app)</a:t>
            </a:r>
            <a:endParaRPr lang="en-US" sz="1200" dirty="0"/>
          </a:p>
        </p:txBody>
      </p:sp>
      <p:sp>
        <p:nvSpPr>
          <p:cNvPr id="6" name="Text 4"/>
          <p:cNvSpPr txBox="1"/>
          <p:nvPr/>
        </p:nvSpPr>
        <p:spPr>
          <a:xfrm>
            <a:off x="5577840" y="1325880"/>
            <a:ext cx="1463040" cy="365760"/>
          </a:xfrm>
          <a:prstGeom prst="rect">
            <a:avLst/>
          </a:prstGeom>
          <a:noFill/>
          <a:ln/>
        </p:spPr>
        <p:txBody>
          <a:bodyPr wrap="square" lIns="0" tIns="0" rIns="0" bIns="0" rtlCol="0" anchor="b"/>
          <a:lstStyle/>
          <a:p>
            <a:pPr indent="0" marL="0">
              <a:buNone/>
            </a:pPr>
            <a:r>
              <a:rPr lang="en-US" sz="1200" b="1" dirty="0">
                <a:solidFill>
                  <a:srgbClr val="475569"/>
                </a:solidFill>
                <a:latin typeface="Calibri" pitchFamily="34" charset="0"/>
                <a:ea typeface="Calibri" pitchFamily="34" charset="-122"/>
                <a:cs typeface="Calibri" pitchFamily="34" charset="-120"/>
              </a:rPr>
              <a:t>Copilot Cowork</a:t>
            </a:r>
            <a:endParaRPr lang="en-US" sz="1200" dirty="0"/>
          </a:p>
        </p:txBody>
      </p:sp>
      <p:sp>
        <p:nvSpPr>
          <p:cNvPr id="7" name="Text 5"/>
          <p:cNvSpPr txBox="1"/>
          <p:nvPr/>
        </p:nvSpPr>
        <p:spPr>
          <a:xfrm>
            <a:off x="7132320" y="1325880"/>
            <a:ext cx="1463040" cy="365760"/>
          </a:xfrm>
          <a:prstGeom prst="rect">
            <a:avLst/>
          </a:prstGeom>
          <a:noFill/>
          <a:ln/>
        </p:spPr>
        <p:txBody>
          <a:bodyPr wrap="square" lIns="0" tIns="0" rIns="0" bIns="0" rtlCol="0" anchor="b"/>
          <a:lstStyle/>
          <a:p>
            <a:pPr indent="0" marL="0">
              <a:buNone/>
            </a:pPr>
            <a:r>
              <a:rPr lang="en-US" sz="1200" b="1" dirty="0">
                <a:solidFill>
                  <a:srgbClr val="475569"/>
                </a:solidFill>
                <a:latin typeface="Calibri" pitchFamily="34" charset="0"/>
                <a:ea typeface="Calibri" pitchFamily="34" charset="-122"/>
                <a:cs typeface="Calibri" pitchFamily="34" charset="-120"/>
              </a:rPr>
              <a:t>Scout / Autopilot</a:t>
            </a:r>
            <a:endParaRPr lang="en-US" sz="1200" dirty="0"/>
          </a:p>
        </p:txBody>
      </p:sp>
      <p:sp>
        <p:nvSpPr>
          <p:cNvPr id="8" name="Row Writing files">
            <a:hlinkClick r:id="rId1" tooltip="Go to slide 9" action="ppaction://hlinksldjump"/>
          </p:cNvPr>
          <p:cNvSpPr/>
          <p:nvPr/>
        </p:nvSpPr>
        <p:spPr>
          <a:xfrm>
            <a:off x="365760" y="1746504"/>
            <a:ext cx="8412480" cy="512064"/>
          </a:xfrm>
          <a:prstGeom prst="roundRect">
            <a:avLst>
              <a:gd name="adj" fmla="val 10714"/>
            </a:avLst>
          </a:prstGeom>
          <a:solidFill>
            <a:srgbClr val="F1F5F4"/>
          </a:solidFill>
          <a:ln w="6350">
            <a:solidFill>
              <a:srgbClr val="CBD5E1"/>
            </a:solidFill>
            <a:prstDash val="solid"/>
          </a:ln>
        </p:spPr>
      </p:sp>
      <p:sp>
        <p:nvSpPr>
          <p:cNvPr id="9" name="Text 7"/>
          <p:cNvSpPr txBox="1"/>
          <p:nvPr/>
        </p:nvSpPr>
        <p:spPr>
          <a:xfrm>
            <a:off x="502920" y="1783080"/>
            <a:ext cx="1874520" cy="438912"/>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Writing files</a:t>
            </a:r>
            <a:endParaRPr lang="en-US" sz="1400" dirty="0"/>
          </a:p>
        </p:txBody>
      </p:sp>
      <p:sp>
        <p:nvSpPr>
          <p:cNvPr id="10" name="Shape 8"/>
          <p:cNvSpPr/>
          <p:nvPr/>
        </p:nvSpPr>
        <p:spPr>
          <a:xfrm>
            <a:off x="2468880" y="1938528"/>
            <a:ext cx="1371600" cy="128016"/>
          </a:xfrm>
          <a:prstGeom prst="rect">
            <a:avLst/>
          </a:prstGeom>
          <a:solidFill>
            <a:srgbClr val="E2E8F0"/>
          </a:solidFill>
          <a:ln w="12700">
            <a:solidFill>
              <a:srgbClr val="E2E8F0"/>
            </a:solidFill>
            <a:prstDash val="solid"/>
          </a:ln>
        </p:spPr>
      </p:sp>
      <p:sp>
        <p:nvSpPr>
          <p:cNvPr id="11" name="Bar Writing files Office apps"/>
          <p:cNvSpPr/>
          <p:nvPr/>
        </p:nvSpPr>
        <p:spPr>
          <a:xfrm>
            <a:off x="2468880" y="1938528"/>
            <a:ext cx="342900" cy="128016"/>
          </a:xfrm>
          <a:prstGeom prst="rect">
            <a:avLst/>
          </a:prstGeom>
          <a:solidFill>
            <a:srgbClr val="66C9C1"/>
          </a:solidFill>
          <a:ln w="12700">
            <a:solidFill>
              <a:srgbClr val="00A096"/>
            </a:solidFill>
            <a:prstDash val="solid"/>
          </a:ln>
        </p:spPr>
      </p:sp>
      <p:sp>
        <p:nvSpPr>
          <p:cNvPr id="12" name="Shape 10"/>
          <p:cNvSpPr/>
          <p:nvPr/>
        </p:nvSpPr>
        <p:spPr>
          <a:xfrm>
            <a:off x="4023360" y="1938528"/>
            <a:ext cx="1371600" cy="128016"/>
          </a:xfrm>
          <a:prstGeom prst="rect">
            <a:avLst/>
          </a:prstGeom>
          <a:solidFill>
            <a:srgbClr val="E2E8F0"/>
          </a:solidFill>
          <a:ln w="12700">
            <a:solidFill>
              <a:srgbClr val="E2E8F0"/>
            </a:solidFill>
            <a:prstDash val="solid"/>
          </a:ln>
        </p:spPr>
      </p:sp>
      <p:sp>
        <p:nvSpPr>
          <p:cNvPr id="13" name="Bar Writing files Copilot (chat and app)"/>
          <p:cNvSpPr/>
          <p:nvPr/>
        </p:nvSpPr>
        <p:spPr>
          <a:xfrm>
            <a:off x="4023360" y="1938528"/>
            <a:ext cx="685800" cy="128016"/>
          </a:xfrm>
          <a:prstGeom prst="rect">
            <a:avLst/>
          </a:prstGeom>
          <a:solidFill>
            <a:srgbClr val="66C9C1"/>
          </a:solidFill>
          <a:ln w="12700">
            <a:solidFill>
              <a:srgbClr val="00A096"/>
            </a:solidFill>
            <a:prstDash val="solid"/>
          </a:ln>
        </p:spPr>
      </p:sp>
      <p:sp>
        <p:nvSpPr>
          <p:cNvPr id="14" name="Shape 12"/>
          <p:cNvSpPr/>
          <p:nvPr/>
        </p:nvSpPr>
        <p:spPr>
          <a:xfrm>
            <a:off x="5577840" y="1938528"/>
            <a:ext cx="1371600" cy="128016"/>
          </a:xfrm>
          <a:prstGeom prst="rect">
            <a:avLst/>
          </a:prstGeom>
          <a:solidFill>
            <a:srgbClr val="E2E8F0"/>
          </a:solidFill>
          <a:ln w="12700">
            <a:solidFill>
              <a:srgbClr val="E2E8F0"/>
            </a:solidFill>
            <a:prstDash val="solid"/>
          </a:ln>
        </p:spPr>
      </p:sp>
      <p:sp>
        <p:nvSpPr>
          <p:cNvPr id="15" name="Bar Writing files Copilot Cowork"/>
          <p:cNvSpPr/>
          <p:nvPr/>
        </p:nvSpPr>
        <p:spPr>
          <a:xfrm>
            <a:off x="5577840" y="1938528"/>
            <a:ext cx="1028700" cy="128016"/>
          </a:xfrm>
          <a:prstGeom prst="rect">
            <a:avLst/>
          </a:prstGeom>
          <a:solidFill>
            <a:srgbClr val="00A096"/>
          </a:solidFill>
          <a:ln w="12700">
            <a:solidFill>
              <a:srgbClr val="00A096"/>
            </a:solidFill>
            <a:prstDash val="solid"/>
          </a:ln>
        </p:spPr>
      </p:sp>
      <p:sp>
        <p:nvSpPr>
          <p:cNvPr id="16" name="Shape 14"/>
          <p:cNvSpPr/>
          <p:nvPr/>
        </p:nvSpPr>
        <p:spPr>
          <a:xfrm>
            <a:off x="7132320" y="1938528"/>
            <a:ext cx="1371600" cy="128016"/>
          </a:xfrm>
          <a:prstGeom prst="rect">
            <a:avLst/>
          </a:prstGeom>
          <a:solidFill>
            <a:srgbClr val="E2E8F0"/>
          </a:solidFill>
          <a:ln w="12700">
            <a:solidFill>
              <a:srgbClr val="E2E8F0"/>
            </a:solidFill>
            <a:prstDash val="solid"/>
          </a:ln>
        </p:spPr>
      </p:sp>
      <p:sp>
        <p:nvSpPr>
          <p:cNvPr id="17" name="Bar Writing files Scout / Autopilot"/>
          <p:cNvSpPr/>
          <p:nvPr/>
        </p:nvSpPr>
        <p:spPr>
          <a:xfrm>
            <a:off x="7132320" y="1938528"/>
            <a:ext cx="685800" cy="128016"/>
          </a:xfrm>
          <a:prstGeom prst="rect">
            <a:avLst/>
          </a:prstGeom>
          <a:solidFill>
            <a:srgbClr val="66C9C1"/>
          </a:solidFill>
          <a:ln w="12700">
            <a:solidFill>
              <a:srgbClr val="00A096"/>
            </a:solidFill>
            <a:prstDash val="solid"/>
          </a:ln>
        </p:spPr>
      </p:sp>
      <p:sp>
        <p:nvSpPr>
          <p:cNvPr id="18" name="Row Skills">
            <a:hlinkClick r:id="rId2" tooltip="Go to slide 10" action="ppaction://hlinksldjump"/>
          </p:cNvPr>
          <p:cNvSpPr/>
          <p:nvPr/>
        </p:nvSpPr>
        <p:spPr>
          <a:xfrm>
            <a:off x="365760" y="2313432"/>
            <a:ext cx="8412480" cy="512064"/>
          </a:xfrm>
          <a:prstGeom prst="roundRect">
            <a:avLst>
              <a:gd name="adj" fmla="val 10714"/>
            </a:avLst>
          </a:prstGeom>
          <a:solidFill>
            <a:srgbClr val="FFFFFF"/>
          </a:solidFill>
          <a:ln w="6350">
            <a:solidFill>
              <a:srgbClr val="CBD5E1"/>
            </a:solidFill>
            <a:prstDash val="solid"/>
          </a:ln>
        </p:spPr>
      </p:sp>
      <p:sp>
        <p:nvSpPr>
          <p:cNvPr id="19" name="Text 17"/>
          <p:cNvSpPr txBox="1"/>
          <p:nvPr/>
        </p:nvSpPr>
        <p:spPr>
          <a:xfrm>
            <a:off x="502920" y="2350008"/>
            <a:ext cx="1874520" cy="438912"/>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Skills</a:t>
            </a:r>
            <a:endParaRPr lang="en-US" sz="1400" dirty="0"/>
          </a:p>
        </p:txBody>
      </p:sp>
      <p:sp>
        <p:nvSpPr>
          <p:cNvPr id="20" name="Shape 18"/>
          <p:cNvSpPr/>
          <p:nvPr/>
        </p:nvSpPr>
        <p:spPr>
          <a:xfrm>
            <a:off x="2468880" y="2505456"/>
            <a:ext cx="1371600" cy="128016"/>
          </a:xfrm>
          <a:prstGeom prst="rect">
            <a:avLst/>
          </a:prstGeom>
          <a:solidFill>
            <a:srgbClr val="E2E8F0"/>
          </a:solidFill>
          <a:ln w="12700">
            <a:solidFill>
              <a:srgbClr val="E2E8F0"/>
            </a:solidFill>
            <a:prstDash val="solid"/>
          </a:ln>
        </p:spPr>
      </p:sp>
      <p:sp>
        <p:nvSpPr>
          <p:cNvPr id="21" name="Bar Skills Office apps"/>
          <p:cNvSpPr/>
          <p:nvPr/>
        </p:nvSpPr>
        <p:spPr>
          <a:xfrm>
            <a:off x="2468880" y="2505456"/>
            <a:ext cx="685800" cy="128016"/>
          </a:xfrm>
          <a:prstGeom prst="rect">
            <a:avLst/>
          </a:prstGeom>
          <a:solidFill>
            <a:srgbClr val="66C9C1"/>
          </a:solidFill>
          <a:ln w="12700">
            <a:solidFill>
              <a:srgbClr val="00A096"/>
            </a:solidFill>
            <a:prstDash val="solid"/>
          </a:ln>
        </p:spPr>
      </p:sp>
      <p:sp>
        <p:nvSpPr>
          <p:cNvPr id="22" name="Shape 20"/>
          <p:cNvSpPr/>
          <p:nvPr/>
        </p:nvSpPr>
        <p:spPr>
          <a:xfrm>
            <a:off x="4023360" y="2505456"/>
            <a:ext cx="1371600" cy="128016"/>
          </a:xfrm>
          <a:prstGeom prst="rect">
            <a:avLst/>
          </a:prstGeom>
          <a:solidFill>
            <a:srgbClr val="E2E8F0"/>
          </a:solidFill>
          <a:ln w="12700">
            <a:solidFill>
              <a:srgbClr val="E2E8F0"/>
            </a:solidFill>
            <a:prstDash val="solid"/>
          </a:ln>
        </p:spPr>
      </p:sp>
      <p:sp>
        <p:nvSpPr>
          <p:cNvPr id="23" name="Bar Skills Copilot (chat and app)"/>
          <p:cNvSpPr/>
          <p:nvPr/>
        </p:nvSpPr>
        <p:spPr>
          <a:xfrm>
            <a:off x="4023360" y="2505456"/>
            <a:ext cx="342900" cy="128016"/>
          </a:xfrm>
          <a:prstGeom prst="rect">
            <a:avLst/>
          </a:prstGeom>
          <a:solidFill>
            <a:srgbClr val="66C9C1"/>
          </a:solidFill>
          <a:ln w="12700">
            <a:solidFill>
              <a:srgbClr val="00A096"/>
            </a:solidFill>
            <a:prstDash val="solid"/>
          </a:ln>
        </p:spPr>
      </p:sp>
      <p:sp>
        <p:nvSpPr>
          <p:cNvPr id="24" name="Shape 22"/>
          <p:cNvSpPr/>
          <p:nvPr/>
        </p:nvSpPr>
        <p:spPr>
          <a:xfrm>
            <a:off x="5577840" y="2505456"/>
            <a:ext cx="1371600" cy="128016"/>
          </a:xfrm>
          <a:prstGeom prst="rect">
            <a:avLst/>
          </a:prstGeom>
          <a:solidFill>
            <a:srgbClr val="E2E8F0"/>
          </a:solidFill>
          <a:ln w="12700">
            <a:solidFill>
              <a:srgbClr val="E2E8F0"/>
            </a:solidFill>
            <a:prstDash val="solid"/>
          </a:ln>
        </p:spPr>
      </p:sp>
      <p:sp>
        <p:nvSpPr>
          <p:cNvPr id="25" name="Bar Skills Copilot Cowork"/>
          <p:cNvSpPr/>
          <p:nvPr/>
        </p:nvSpPr>
        <p:spPr>
          <a:xfrm>
            <a:off x="5577840" y="2505456"/>
            <a:ext cx="1028700" cy="128016"/>
          </a:xfrm>
          <a:prstGeom prst="rect">
            <a:avLst/>
          </a:prstGeom>
          <a:solidFill>
            <a:srgbClr val="00A096"/>
          </a:solidFill>
          <a:ln w="12700">
            <a:solidFill>
              <a:srgbClr val="00A096"/>
            </a:solidFill>
            <a:prstDash val="solid"/>
          </a:ln>
        </p:spPr>
      </p:sp>
      <p:sp>
        <p:nvSpPr>
          <p:cNvPr id="26" name="Shape 24"/>
          <p:cNvSpPr/>
          <p:nvPr/>
        </p:nvSpPr>
        <p:spPr>
          <a:xfrm>
            <a:off x="7132320" y="2505456"/>
            <a:ext cx="1371600" cy="128016"/>
          </a:xfrm>
          <a:prstGeom prst="rect">
            <a:avLst/>
          </a:prstGeom>
          <a:solidFill>
            <a:srgbClr val="E2E8F0"/>
          </a:solidFill>
          <a:ln w="12700">
            <a:solidFill>
              <a:srgbClr val="E2E8F0"/>
            </a:solidFill>
            <a:prstDash val="solid"/>
          </a:ln>
        </p:spPr>
      </p:sp>
      <p:sp>
        <p:nvSpPr>
          <p:cNvPr id="27" name="Bar Skills Scout / Autopilot"/>
          <p:cNvSpPr/>
          <p:nvPr/>
        </p:nvSpPr>
        <p:spPr>
          <a:xfrm>
            <a:off x="7132320" y="2505456"/>
            <a:ext cx="342900" cy="128016"/>
          </a:xfrm>
          <a:prstGeom prst="rect">
            <a:avLst/>
          </a:prstGeom>
          <a:solidFill>
            <a:srgbClr val="66C9C1"/>
          </a:solidFill>
          <a:ln w="12700">
            <a:solidFill>
              <a:srgbClr val="00A096"/>
            </a:solidFill>
            <a:prstDash val="solid"/>
          </a:ln>
        </p:spPr>
      </p:sp>
      <p:sp>
        <p:nvSpPr>
          <p:cNvPr id="28" name="Row Working on its own">
            <a:hlinkClick r:id="rId3" tooltip="Go to slide 11" action="ppaction://hlinksldjump"/>
          </p:cNvPr>
          <p:cNvSpPr/>
          <p:nvPr/>
        </p:nvSpPr>
        <p:spPr>
          <a:xfrm>
            <a:off x="365760" y="2880360"/>
            <a:ext cx="8412480" cy="512064"/>
          </a:xfrm>
          <a:prstGeom prst="roundRect">
            <a:avLst>
              <a:gd name="adj" fmla="val 10714"/>
            </a:avLst>
          </a:prstGeom>
          <a:solidFill>
            <a:srgbClr val="F1F5F4"/>
          </a:solidFill>
          <a:ln w="6350">
            <a:solidFill>
              <a:srgbClr val="CBD5E1"/>
            </a:solidFill>
            <a:prstDash val="solid"/>
          </a:ln>
        </p:spPr>
      </p:sp>
      <p:sp>
        <p:nvSpPr>
          <p:cNvPr id="29" name="Text 27"/>
          <p:cNvSpPr txBox="1"/>
          <p:nvPr/>
        </p:nvSpPr>
        <p:spPr>
          <a:xfrm>
            <a:off x="502920" y="2916936"/>
            <a:ext cx="1874520" cy="438912"/>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Working on its own</a:t>
            </a:r>
            <a:endParaRPr lang="en-US" sz="1400" dirty="0"/>
          </a:p>
        </p:txBody>
      </p:sp>
      <p:sp>
        <p:nvSpPr>
          <p:cNvPr id="30" name="Shape 28"/>
          <p:cNvSpPr/>
          <p:nvPr/>
        </p:nvSpPr>
        <p:spPr>
          <a:xfrm>
            <a:off x="2468880" y="3072384"/>
            <a:ext cx="1371600" cy="128016"/>
          </a:xfrm>
          <a:prstGeom prst="rect">
            <a:avLst/>
          </a:prstGeom>
          <a:solidFill>
            <a:srgbClr val="E2E8F0"/>
          </a:solidFill>
          <a:ln w="12700">
            <a:solidFill>
              <a:srgbClr val="E2E8F0"/>
            </a:solidFill>
            <a:prstDash val="solid"/>
          </a:ln>
        </p:spPr>
      </p:sp>
      <p:sp>
        <p:nvSpPr>
          <p:cNvPr id="31" name="Bar Working on its own Office apps"/>
          <p:cNvSpPr/>
          <p:nvPr/>
        </p:nvSpPr>
        <p:spPr>
          <a:xfrm>
            <a:off x="2468880" y="3072384"/>
            <a:ext cx="342900" cy="128016"/>
          </a:xfrm>
          <a:prstGeom prst="rect">
            <a:avLst/>
          </a:prstGeom>
          <a:solidFill>
            <a:srgbClr val="66C9C1"/>
          </a:solidFill>
          <a:ln w="12700">
            <a:solidFill>
              <a:srgbClr val="00A096"/>
            </a:solidFill>
            <a:prstDash val="solid"/>
          </a:ln>
        </p:spPr>
      </p:sp>
      <p:sp>
        <p:nvSpPr>
          <p:cNvPr id="32" name="Shape 30"/>
          <p:cNvSpPr/>
          <p:nvPr/>
        </p:nvSpPr>
        <p:spPr>
          <a:xfrm>
            <a:off x="4023360" y="3072384"/>
            <a:ext cx="1371600" cy="128016"/>
          </a:xfrm>
          <a:prstGeom prst="rect">
            <a:avLst/>
          </a:prstGeom>
          <a:solidFill>
            <a:srgbClr val="E2E8F0"/>
          </a:solidFill>
          <a:ln w="12700">
            <a:solidFill>
              <a:srgbClr val="E2E8F0"/>
            </a:solidFill>
            <a:prstDash val="solid"/>
          </a:ln>
        </p:spPr>
      </p:sp>
      <p:sp>
        <p:nvSpPr>
          <p:cNvPr id="33" name="Bar Working on its own Copilot (chat and app)"/>
          <p:cNvSpPr/>
          <p:nvPr/>
        </p:nvSpPr>
        <p:spPr>
          <a:xfrm>
            <a:off x="4023360" y="3072384"/>
            <a:ext cx="342900" cy="128016"/>
          </a:xfrm>
          <a:prstGeom prst="rect">
            <a:avLst/>
          </a:prstGeom>
          <a:solidFill>
            <a:srgbClr val="66C9C1"/>
          </a:solidFill>
          <a:ln w="12700">
            <a:solidFill>
              <a:srgbClr val="00A096"/>
            </a:solidFill>
            <a:prstDash val="solid"/>
          </a:ln>
        </p:spPr>
      </p:sp>
      <p:sp>
        <p:nvSpPr>
          <p:cNvPr id="34" name="Shape 32"/>
          <p:cNvSpPr/>
          <p:nvPr/>
        </p:nvSpPr>
        <p:spPr>
          <a:xfrm>
            <a:off x="5577840" y="3072384"/>
            <a:ext cx="1371600" cy="128016"/>
          </a:xfrm>
          <a:prstGeom prst="rect">
            <a:avLst/>
          </a:prstGeom>
          <a:solidFill>
            <a:srgbClr val="E2E8F0"/>
          </a:solidFill>
          <a:ln w="12700">
            <a:solidFill>
              <a:srgbClr val="E2E8F0"/>
            </a:solidFill>
            <a:prstDash val="solid"/>
          </a:ln>
        </p:spPr>
      </p:sp>
      <p:sp>
        <p:nvSpPr>
          <p:cNvPr id="35" name="Bar Working on its own Copilot Cowork"/>
          <p:cNvSpPr/>
          <p:nvPr/>
        </p:nvSpPr>
        <p:spPr>
          <a:xfrm>
            <a:off x="5577840" y="3072384"/>
            <a:ext cx="1028700" cy="128016"/>
          </a:xfrm>
          <a:prstGeom prst="rect">
            <a:avLst/>
          </a:prstGeom>
          <a:solidFill>
            <a:srgbClr val="00A096"/>
          </a:solidFill>
          <a:ln w="12700">
            <a:solidFill>
              <a:srgbClr val="00A096"/>
            </a:solidFill>
            <a:prstDash val="solid"/>
          </a:ln>
        </p:spPr>
      </p:sp>
      <p:sp>
        <p:nvSpPr>
          <p:cNvPr id="36" name="Shape 34"/>
          <p:cNvSpPr/>
          <p:nvPr/>
        </p:nvSpPr>
        <p:spPr>
          <a:xfrm>
            <a:off x="7132320" y="3072384"/>
            <a:ext cx="1371600" cy="128016"/>
          </a:xfrm>
          <a:prstGeom prst="rect">
            <a:avLst/>
          </a:prstGeom>
          <a:solidFill>
            <a:srgbClr val="E2E8F0"/>
          </a:solidFill>
          <a:ln w="12700">
            <a:solidFill>
              <a:srgbClr val="E2E8F0"/>
            </a:solidFill>
            <a:prstDash val="solid"/>
          </a:ln>
        </p:spPr>
      </p:sp>
      <p:sp>
        <p:nvSpPr>
          <p:cNvPr id="37" name="Bar Working on its own Scout / Autopilot"/>
          <p:cNvSpPr/>
          <p:nvPr/>
        </p:nvSpPr>
        <p:spPr>
          <a:xfrm>
            <a:off x="7132320" y="3072384"/>
            <a:ext cx="1371600" cy="128016"/>
          </a:xfrm>
          <a:prstGeom prst="rect">
            <a:avLst/>
          </a:prstGeom>
          <a:solidFill>
            <a:srgbClr val="00A096"/>
          </a:solidFill>
          <a:ln w="12700">
            <a:solidFill>
              <a:srgbClr val="00A096"/>
            </a:solidFill>
            <a:prstDash val="solid"/>
          </a:ln>
        </p:spPr>
      </p:sp>
      <p:sp>
        <p:nvSpPr>
          <p:cNvPr id="38" name="Row Reach beyond the file">
            <a:hlinkClick r:id="rId4" tooltip="Go to slide 12" action="ppaction://hlinksldjump"/>
          </p:cNvPr>
          <p:cNvSpPr/>
          <p:nvPr/>
        </p:nvSpPr>
        <p:spPr>
          <a:xfrm>
            <a:off x="365760" y="3447288"/>
            <a:ext cx="8412480" cy="512064"/>
          </a:xfrm>
          <a:prstGeom prst="roundRect">
            <a:avLst>
              <a:gd name="adj" fmla="val 10714"/>
            </a:avLst>
          </a:prstGeom>
          <a:solidFill>
            <a:srgbClr val="FFFFFF"/>
          </a:solidFill>
          <a:ln w="6350">
            <a:solidFill>
              <a:srgbClr val="CBD5E1"/>
            </a:solidFill>
            <a:prstDash val="solid"/>
          </a:ln>
        </p:spPr>
      </p:sp>
      <p:sp>
        <p:nvSpPr>
          <p:cNvPr id="39" name="Text 37"/>
          <p:cNvSpPr txBox="1"/>
          <p:nvPr/>
        </p:nvSpPr>
        <p:spPr>
          <a:xfrm>
            <a:off x="502920" y="3483864"/>
            <a:ext cx="1874520" cy="438912"/>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Reach beyond the file</a:t>
            </a:r>
            <a:endParaRPr lang="en-US" sz="1400" dirty="0"/>
          </a:p>
        </p:txBody>
      </p:sp>
      <p:sp>
        <p:nvSpPr>
          <p:cNvPr id="40" name="Shape 38"/>
          <p:cNvSpPr/>
          <p:nvPr/>
        </p:nvSpPr>
        <p:spPr>
          <a:xfrm>
            <a:off x="2468880" y="3639312"/>
            <a:ext cx="1371600" cy="128016"/>
          </a:xfrm>
          <a:prstGeom prst="rect">
            <a:avLst/>
          </a:prstGeom>
          <a:solidFill>
            <a:srgbClr val="E2E8F0"/>
          </a:solidFill>
          <a:ln w="12700">
            <a:solidFill>
              <a:srgbClr val="E2E8F0"/>
            </a:solidFill>
            <a:prstDash val="solid"/>
          </a:ln>
        </p:spPr>
      </p:sp>
      <p:sp>
        <p:nvSpPr>
          <p:cNvPr id="41" name="Bar Reach beyond the file Office apps"/>
          <p:cNvSpPr/>
          <p:nvPr/>
        </p:nvSpPr>
        <p:spPr>
          <a:xfrm>
            <a:off x="2468880" y="3639312"/>
            <a:ext cx="342900" cy="128016"/>
          </a:xfrm>
          <a:prstGeom prst="rect">
            <a:avLst/>
          </a:prstGeom>
          <a:solidFill>
            <a:srgbClr val="66C9C1"/>
          </a:solidFill>
          <a:ln w="12700">
            <a:solidFill>
              <a:srgbClr val="00A096"/>
            </a:solidFill>
            <a:prstDash val="solid"/>
          </a:ln>
        </p:spPr>
      </p:sp>
      <p:sp>
        <p:nvSpPr>
          <p:cNvPr id="42" name="Shape 40"/>
          <p:cNvSpPr/>
          <p:nvPr/>
        </p:nvSpPr>
        <p:spPr>
          <a:xfrm>
            <a:off x="4023360" y="3639312"/>
            <a:ext cx="1371600" cy="128016"/>
          </a:xfrm>
          <a:prstGeom prst="rect">
            <a:avLst/>
          </a:prstGeom>
          <a:solidFill>
            <a:srgbClr val="E2E8F0"/>
          </a:solidFill>
          <a:ln w="12700">
            <a:solidFill>
              <a:srgbClr val="E2E8F0"/>
            </a:solidFill>
            <a:prstDash val="solid"/>
          </a:ln>
        </p:spPr>
      </p:sp>
      <p:sp>
        <p:nvSpPr>
          <p:cNvPr id="43" name="Bar Reach beyond the file Copilot (chat and app)"/>
          <p:cNvSpPr/>
          <p:nvPr/>
        </p:nvSpPr>
        <p:spPr>
          <a:xfrm>
            <a:off x="4023360" y="3639312"/>
            <a:ext cx="1028700" cy="128016"/>
          </a:xfrm>
          <a:prstGeom prst="rect">
            <a:avLst/>
          </a:prstGeom>
          <a:solidFill>
            <a:srgbClr val="00A096"/>
          </a:solidFill>
          <a:ln w="12700">
            <a:solidFill>
              <a:srgbClr val="00A096"/>
            </a:solidFill>
            <a:prstDash val="solid"/>
          </a:ln>
        </p:spPr>
      </p:sp>
      <p:sp>
        <p:nvSpPr>
          <p:cNvPr id="44" name="Shape 42"/>
          <p:cNvSpPr/>
          <p:nvPr/>
        </p:nvSpPr>
        <p:spPr>
          <a:xfrm>
            <a:off x="5577840" y="3639312"/>
            <a:ext cx="1371600" cy="128016"/>
          </a:xfrm>
          <a:prstGeom prst="rect">
            <a:avLst/>
          </a:prstGeom>
          <a:solidFill>
            <a:srgbClr val="E2E8F0"/>
          </a:solidFill>
          <a:ln w="12700">
            <a:solidFill>
              <a:srgbClr val="E2E8F0"/>
            </a:solidFill>
            <a:prstDash val="solid"/>
          </a:ln>
        </p:spPr>
      </p:sp>
      <p:sp>
        <p:nvSpPr>
          <p:cNvPr id="45" name="Bar Reach beyond the file Copilot Cowork"/>
          <p:cNvSpPr/>
          <p:nvPr/>
        </p:nvSpPr>
        <p:spPr>
          <a:xfrm>
            <a:off x="5577840" y="3639312"/>
            <a:ext cx="1028700" cy="128016"/>
          </a:xfrm>
          <a:prstGeom prst="rect">
            <a:avLst/>
          </a:prstGeom>
          <a:solidFill>
            <a:srgbClr val="00A096"/>
          </a:solidFill>
          <a:ln w="12700">
            <a:solidFill>
              <a:srgbClr val="00A096"/>
            </a:solidFill>
            <a:prstDash val="solid"/>
          </a:ln>
        </p:spPr>
      </p:sp>
      <p:sp>
        <p:nvSpPr>
          <p:cNvPr id="46" name="Shape 44"/>
          <p:cNvSpPr/>
          <p:nvPr/>
        </p:nvSpPr>
        <p:spPr>
          <a:xfrm>
            <a:off x="7132320" y="3639312"/>
            <a:ext cx="1371600" cy="128016"/>
          </a:xfrm>
          <a:prstGeom prst="rect">
            <a:avLst/>
          </a:prstGeom>
          <a:solidFill>
            <a:srgbClr val="E2E8F0"/>
          </a:solidFill>
          <a:ln w="12700">
            <a:solidFill>
              <a:srgbClr val="E2E8F0"/>
            </a:solidFill>
            <a:prstDash val="solid"/>
          </a:ln>
        </p:spPr>
      </p:sp>
      <p:sp>
        <p:nvSpPr>
          <p:cNvPr id="47" name="Bar Reach beyond the file Scout / Autopilot"/>
          <p:cNvSpPr/>
          <p:nvPr/>
        </p:nvSpPr>
        <p:spPr>
          <a:xfrm>
            <a:off x="7132320" y="3639312"/>
            <a:ext cx="1371600" cy="128016"/>
          </a:xfrm>
          <a:prstGeom prst="rect">
            <a:avLst/>
          </a:prstGeom>
          <a:solidFill>
            <a:srgbClr val="00A096"/>
          </a:solidFill>
          <a:ln w="12700">
            <a:solidFill>
              <a:srgbClr val="00A096"/>
            </a:solidFill>
            <a:prstDash val="solid"/>
          </a:ln>
        </p:spPr>
      </p:sp>
      <p:sp>
        <p:nvSpPr>
          <p:cNvPr id="48" name="Row Admin control">
            <a:hlinkClick r:id="rId5" tooltip="Go to slide 13" action="ppaction://hlinksldjump"/>
          </p:cNvPr>
          <p:cNvSpPr/>
          <p:nvPr/>
        </p:nvSpPr>
        <p:spPr>
          <a:xfrm>
            <a:off x="365760" y="4014216"/>
            <a:ext cx="8412480" cy="512064"/>
          </a:xfrm>
          <a:prstGeom prst="roundRect">
            <a:avLst>
              <a:gd name="adj" fmla="val 10714"/>
            </a:avLst>
          </a:prstGeom>
          <a:solidFill>
            <a:srgbClr val="F1F5F4"/>
          </a:solidFill>
          <a:ln w="6350">
            <a:solidFill>
              <a:srgbClr val="CBD5E1"/>
            </a:solidFill>
            <a:prstDash val="solid"/>
          </a:ln>
        </p:spPr>
      </p:sp>
      <p:sp>
        <p:nvSpPr>
          <p:cNvPr id="49" name="Text 47"/>
          <p:cNvSpPr txBox="1"/>
          <p:nvPr/>
        </p:nvSpPr>
        <p:spPr>
          <a:xfrm>
            <a:off x="502920" y="4050792"/>
            <a:ext cx="1874520" cy="438912"/>
          </a:xfrm>
          <a:prstGeom prst="rect">
            <a:avLst/>
          </a:prstGeom>
          <a:noFill/>
          <a:ln/>
        </p:spPr>
        <p:txBody>
          <a:bodyPr wrap="square" lIns="0" tIns="0" rIns="0" bIns="0" rtlCol="0" anchor="ctr"/>
          <a:lstStyle/>
          <a:p>
            <a:pPr indent="0" marL="0">
              <a:buNone/>
            </a:pPr>
            <a:r>
              <a:rPr lang="en-US" sz="1400" b="1" dirty="0">
                <a:solidFill>
                  <a:srgbClr val="1E293B"/>
                </a:solidFill>
                <a:latin typeface="Calibri" pitchFamily="34" charset="0"/>
                <a:ea typeface="Calibri" pitchFamily="34" charset="-122"/>
                <a:cs typeface="Calibri" pitchFamily="34" charset="-120"/>
              </a:rPr>
              <a:t>Admin control</a:t>
            </a:r>
            <a:endParaRPr lang="en-US" sz="1400" dirty="0"/>
          </a:p>
        </p:txBody>
      </p:sp>
      <p:sp>
        <p:nvSpPr>
          <p:cNvPr id="50" name="Shape 48"/>
          <p:cNvSpPr/>
          <p:nvPr/>
        </p:nvSpPr>
        <p:spPr>
          <a:xfrm>
            <a:off x="2468880" y="4206240"/>
            <a:ext cx="1371600" cy="128016"/>
          </a:xfrm>
          <a:prstGeom prst="rect">
            <a:avLst/>
          </a:prstGeom>
          <a:solidFill>
            <a:srgbClr val="E2E8F0"/>
          </a:solidFill>
          <a:ln w="12700">
            <a:solidFill>
              <a:srgbClr val="E2E8F0"/>
            </a:solidFill>
            <a:prstDash val="solid"/>
          </a:ln>
        </p:spPr>
      </p:sp>
      <p:sp>
        <p:nvSpPr>
          <p:cNvPr id="51" name="Bar Admin control Office apps"/>
          <p:cNvSpPr/>
          <p:nvPr/>
        </p:nvSpPr>
        <p:spPr>
          <a:xfrm>
            <a:off x="2468880" y="4206240"/>
            <a:ext cx="1028700" cy="128016"/>
          </a:xfrm>
          <a:prstGeom prst="rect">
            <a:avLst/>
          </a:prstGeom>
          <a:solidFill>
            <a:srgbClr val="00A096"/>
          </a:solidFill>
          <a:ln w="12700">
            <a:solidFill>
              <a:srgbClr val="00A096"/>
            </a:solidFill>
            <a:prstDash val="solid"/>
          </a:ln>
        </p:spPr>
      </p:sp>
      <p:sp>
        <p:nvSpPr>
          <p:cNvPr id="52" name="Shape 50"/>
          <p:cNvSpPr/>
          <p:nvPr/>
        </p:nvSpPr>
        <p:spPr>
          <a:xfrm>
            <a:off x="4023360" y="4206240"/>
            <a:ext cx="1371600" cy="128016"/>
          </a:xfrm>
          <a:prstGeom prst="rect">
            <a:avLst/>
          </a:prstGeom>
          <a:solidFill>
            <a:srgbClr val="E2E8F0"/>
          </a:solidFill>
          <a:ln w="12700">
            <a:solidFill>
              <a:srgbClr val="E2E8F0"/>
            </a:solidFill>
            <a:prstDash val="solid"/>
          </a:ln>
        </p:spPr>
      </p:sp>
      <p:sp>
        <p:nvSpPr>
          <p:cNvPr id="53" name="Bar Admin control Copilot (chat and app)"/>
          <p:cNvSpPr/>
          <p:nvPr/>
        </p:nvSpPr>
        <p:spPr>
          <a:xfrm>
            <a:off x="4023360" y="4206240"/>
            <a:ext cx="1371600" cy="128016"/>
          </a:xfrm>
          <a:prstGeom prst="rect">
            <a:avLst/>
          </a:prstGeom>
          <a:solidFill>
            <a:srgbClr val="00A096"/>
          </a:solidFill>
          <a:ln w="12700">
            <a:solidFill>
              <a:srgbClr val="00A096"/>
            </a:solidFill>
            <a:prstDash val="solid"/>
          </a:ln>
        </p:spPr>
      </p:sp>
      <p:sp>
        <p:nvSpPr>
          <p:cNvPr id="54" name="Shape 52"/>
          <p:cNvSpPr/>
          <p:nvPr/>
        </p:nvSpPr>
        <p:spPr>
          <a:xfrm>
            <a:off x="5577840" y="4206240"/>
            <a:ext cx="1371600" cy="128016"/>
          </a:xfrm>
          <a:prstGeom prst="rect">
            <a:avLst/>
          </a:prstGeom>
          <a:solidFill>
            <a:srgbClr val="E2E8F0"/>
          </a:solidFill>
          <a:ln w="12700">
            <a:solidFill>
              <a:srgbClr val="E2E8F0"/>
            </a:solidFill>
            <a:prstDash val="solid"/>
          </a:ln>
        </p:spPr>
      </p:sp>
      <p:sp>
        <p:nvSpPr>
          <p:cNvPr id="55" name="Bar Admin control Copilot Cowork"/>
          <p:cNvSpPr/>
          <p:nvPr/>
        </p:nvSpPr>
        <p:spPr>
          <a:xfrm>
            <a:off x="5577840" y="4206240"/>
            <a:ext cx="1371600" cy="128016"/>
          </a:xfrm>
          <a:prstGeom prst="rect">
            <a:avLst/>
          </a:prstGeom>
          <a:solidFill>
            <a:srgbClr val="00A096"/>
          </a:solidFill>
          <a:ln w="12700">
            <a:solidFill>
              <a:srgbClr val="00A096"/>
            </a:solidFill>
            <a:prstDash val="solid"/>
          </a:ln>
        </p:spPr>
      </p:sp>
      <p:sp>
        <p:nvSpPr>
          <p:cNvPr id="56" name="Shape 54"/>
          <p:cNvSpPr/>
          <p:nvPr/>
        </p:nvSpPr>
        <p:spPr>
          <a:xfrm>
            <a:off x="7132320" y="4206240"/>
            <a:ext cx="1371600" cy="128016"/>
          </a:xfrm>
          <a:prstGeom prst="rect">
            <a:avLst/>
          </a:prstGeom>
          <a:solidFill>
            <a:srgbClr val="E2E8F0"/>
          </a:solidFill>
          <a:ln w="12700">
            <a:solidFill>
              <a:srgbClr val="E2E8F0"/>
            </a:solidFill>
            <a:prstDash val="solid"/>
          </a:ln>
        </p:spPr>
      </p:sp>
      <p:sp>
        <p:nvSpPr>
          <p:cNvPr id="57" name="Bar Admin control Scout / Autopilot"/>
          <p:cNvSpPr/>
          <p:nvPr/>
        </p:nvSpPr>
        <p:spPr>
          <a:xfrm>
            <a:off x="7132320" y="4206240"/>
            <a:ext cx="1028700" cy="128016"/>
          </a:xfrm>
          <a:prstGeom prst="rect">
            <a:avLst/>
          </a:prstGeom>
          <a:solidFill>
            <a:srgbClr val="00A096"/>
          </a:solidFill>
          <a:ln w="12700">
            <a:solidFill>
              <a:srgbClr val="00A096"/>
            </a:solidFill>
            <a:prstDash val="solid"/>
          </a:ln>
        </p:spPr>
      </p:sp>
      <p:sp>
        <p:nvSpPr>
          <p:cNvPr id="58" name="Click cue"/>
          <p:cNvSpPr/>
          <p:nvPr/>
        </p:nvSpPr>
        <p:spPr>
          <a:xfrm>
            <a:off x="7498080" y="987552"/>
            <a:ext cx="1188720" cy="237744"/>
          </a:xfrm>
          <a:prstGeom prst="roundRect">
            <a:avLst>
              <a:gd name="adj" fmla="val 46154"/>
            </a:avLst>
          </a:prstGeom>
          <a:solidFill>
            <a:srgbClr val="EC028C"/>
          </a:solid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CLICK A ROW</a:t>
            </a:r>
            <a:endParaRPr lang="en-US" sz="1000" dirty="0"/>
          </a:p>
        </p:txBody>
      </p:sp>
      <p:sp>
        <p:nvSpPr>
          <p:cNvPr id="59" name="Nav Home">
            <a:hlinkClick r:id="rId6"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60" name="Nav Depth">
            <a:hlinkClick r:id="rId7"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61" name="Nav GDPR">
            <a:hlinkClick r:id="rId8"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62" name="Back">
            <a:hlinkClick r:id="rId9" tooltip="Go to slide 2"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Writing files</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The deeper you go, the less the open file is the boundary.</a:t>
            </a:r>
            <a:endParaRPr lang="en-US" sz="1500" dirty="0"/>
          </a:p>
        </p:txBody>
      </p:sp>
      <p:sp>
        <p:nvSpPr>
          <p:cNvPr id="4" name="Card Office apps"/>
          <p:cNvSpPr/>
          <p:nvPr/>
        </p:nvSpPr>
        <p:spPr>
          <a:xfrm>
            <a:off x="457200" y="1463040"/>
            <a:ext cx="4023360" cy="1463040"/>
          </a:xfrm>
          <a:prstGeom prst="roundRect">
            <a:avLst>
              <a:gd name="adj" fmla="val 6250"/>
            </a:avLst>
          </a:prstGeom>
          <a:solidFill>
            <a:srgbClr val="F1F5F4"/>
          </a:solidFill>
          <a:ln w="9525">
            <a:solidFill>
              <a:srgbClr val="CBD5E1"/>
            </a:solidFill>
            <a:prstDash val="solid"/>
          </a:ln>
        </p:spPr>
      </p:sp>
      <p:sp>
        <p:nvSpPr>
          <p:cNvPr id="5" name="Text 3"/>
          <p:cNvSpPr txBox="1"/>
          <p:nvPr/>
        </p:nvSpPr>
        <p:spPr>
          <a:xfrm>
            <a:off x="64008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Office apps</a:t>
            </a:r>
            <a:endParaRPr lang="en-US" sz="1600" dirty="0"/>
          </a:p>
        </p:txBody>
      </p:sp>
      <p:sp>
        <p:nvSpPr>
          <p:cNvPr id="6" name="Text 4"/>
          <p:cNvSpPr txBox="1"/>
          <p:nvPr/>
        </p:nvSpPr>
        <p:spPr>
          <a:xfrm>
            <a:off x="320040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1 of 4</a:t>
            </a:r>
            <a:endParaRPr lang="en-US" sz="1200" dirty="0"/>
          </a:p>
        </p:txBody>
      </p:sp>
      <p:sp>
        <p:nvSpPr>
          <p:cNvPr id="7" name="Text 5"/>
          <p:cNvSpPr txBox="1"/>
          <p:nvPr/>
        </p:nvSpPr>
        <p:spPr>
          <a:xfrm>
            <a:off x="64008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Edits the open document. No loose files or folders.</a:t>
            </a:r>
            <a:endParaRPr lang="en-US" sz="1400" dirty="0"/>
          </a:p>
        </p:txBody>
      </p:sp>
      <p:sp>
        <p:nvSpPr>
          <p:cNvPr id="8" name="Card Copilot (chat and app)"/>
          <p:cNvSpPr/>
          <p:nvPr/>
        </p:nvSpPr>
        <p:spPr>
          <a:xfrm>
            <a:off x="4663440" y="1463040"/>
            <a:ext cx="4023360" cy="1463040"/>
          </a:xfrm>
          <a:prstGeom prst="roundRect">
            <a:avLst>
              <a:gd name="adj" fmla="val 6250"/>
            </a:avLst>
          </a:prstGeom>
          <a:solidFill>
            <a:srgbClr val="F1F5F4"/>
          </a:solidFill>
          <a:ln w="9525">
            <a:solidFill>
              <a:srgbClr val="CBD5E1"/>
            </a:solidFill>
            <a:prstDash val="solid"/>
          </a:ln>
        </p:spPr>
      </p:sp>
      <p:sp>
        <p:nvSpPr>
          <p:cNvPr id="9" name="Text 7"/>
          <p:cNvSpPr txBox="1"/>
          <p:nvPr/>
        </p:nvSpPr>
        <p:spPr>
          <a:xfrm>
            <a:off x="484632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Copilot (chat and app)</a:t>
            </a:r>
            <a:endParaRPr lang="en-US" sz="1600" dirty="0"/>
          </a:p>
        </p:txBody>
      </p:sp>
      <p:sp>
        <p:nvSpPr>
          <p:cNvPr id="10" name="Text 8"/>
          <p:cNvSpPr txBox="1"/>
          <p:nvPr/>
        </p:nvSpPr>
        <p:spPr>
          <a:xfrm>
            <a:off x="740664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2 of 4</a:t>
            </a:r>
            <a:endParaRPr lang="en-US" sz="1200" dirty="0"/>
          </a:p>
        </p:txBody>
      </p:sp>
      <p:sp>
        <p:nvSpPr>
          <p:cNvPr id="11" name="Text 9"/>
          <p:cNvSpPr txBox="1"/>
          <p:nvPr/>
        </p:nvSpPr>
        <p:spPr>
          <a:xfrm>
            <a:off x="484632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Creates new Word, Excel and PowerPoint files in OneDrive.</a:t>
            </a:r>
            <a:endParaRPr lang="en-US" sz="1400" dirty="0"/>
          </a:p>
        </p:txBody>
      </p:sp>
      <p:sp>
        <p:nvSpPr>
          <p:cNvPr id="12" name="Card Copilot Cowork"/>
          <p:cNvSpPr/>
          <p:nvPr/>
        </p:nvSpPr>
        <p:spPr>
          <a:xfrm>
            <a:off x="457200" y="3063240"/>
            <a:ext cx="4023360" cy="1463040"/>
          </a:xfrm>
          <a:prstGeom prst="roundRect">
            <a:avLst>
              <a:gd name="adj" fmla="val 6250"/>
            </a:avLst>
          </a:prstGeom>
          <a:solidFill>
            <a:srgbClr val="1E293B"/>
          </a:solidFill>
          <a:ln w="9525">
            <a:solidFill>
              <a:srgbClr val="CBD5E1"/>
            </a:solidFill>
            <a:prstDash val="solid"/>
          </a:ln>
        </p:spPr>
      </p:sp>
      <p:sp>
        <p:nvSpPr>
          <p:cNvPr id="13" name="Text 11"/>
          <p:cNvSpPr txBox="1"/>
          <p:nvPr/>
        </p:nvSpPr>
        <p:spPr>
          <a:xfrm>
            <a:off x="640080" y="3172968"/>
            <a:ext cx="2743200" cy="32004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Copilot Cowork</a:t>
            </a:r>
            <a:endParaRPr lang="en-US" sz="1600" dirty="0"/>
          </a:p>
        </p:txBody>
      </p:sp>
      <p:sp>
        <p:nvSpPr>
          <p:cNvPr id="14" name="Text 12"/>
          <p:cNvSpPr txBox="1"/>
          <p:nvPr/>
        </p:nvSpPr>
        <p:spPr>
          <a:xfrm>
            <a:off x="3200400" y="3172968"/>
            <a:ext cx="1097280" cy="320040"/>
          </a:xfrm>
          <a:prstGeom prst="rect">
            <a:avLst/>
          </a:prstGeom>
          <a:noFill/>
          <a:ln/>
        </p:spPr>
        <p:txBody>
          <a:bodyPr wrap="square" lIns="0" tIns="0" rIns="0" bIns="0" rtlCol="0" anchor="ctr"/>
          <a:lstStyle/>
          <a:p>
            <a:pPr algn="r" indent="0" marL="0">
              <a:buNone/>
            </a:pPr>
            <a:r>
              <a:rPr lang="en-US" sz="1200" b="1" dirty="0">
                <a:solidFill>
                  <a:srgbClr val="66C9C1"/>
                </a:solidFill>
                <a:latin typeface="Calibri" pitchFamily="34" charset="0"/>
                <a:ea typeface="Calibri" pitchFamily="34" charset="-122"/>
                <a:cs typeface="Calibri" pitchFamily="34" charset="-120"/>
              </a:rPr>
              <a:t>Score 3 of 4</a:t>
            </a:r>
            <a:endParaRPr lang="en-US" sz="1200" dirty="0"/>
          </a:p>
        </p:txBody>
      </p:sp>
      <p:sp>
        <p:nvSpPr>
          <p:cNvPr id="15" name="Text 13"/>
          <p:cNvSpPr txBox="1"/>
          <p:nvPr/>
        </p:nvSpPr>
        <p:spPr>
          <a:xfrm>
            <a:off x="640080" y="3566160"/>
            <a:ext cx="3657600" cy="896112"/>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Creates artifacts in M365. Sensitivity labels are inherited.</a:t>
            </a:r>
            <a:endParaRPr lang="en-US" sz="1400" dirty="0"/>
          </a:p>
        </p:txBody>
      </p:sp>
      <p:sp>
        <p:nvSpPr>
          <p:cNvPr id="16" name="Card Scout / Autopilot"/>
          <p:cNvSpPr/>
          <p:nvPr/>
        </p:nvSpPr>
        <p:spPr>
          <a:xfrm>
            <a:off x="4663440" y="3063240"/>
            <a:ext cx="4023360" cy="1463040"/>
          </a:xfrm>
          <a:prstGeom prst="roundRect">
            <a:avLst>
              <a:gd name="adj" fmla="val 6250"/>
            </a:avLst>
          </a:prstGeom>
          <a:solidFill>
            <a:srgbClr val="F1F5F4"/>
          </a:solidFill>
          <a:ln w="9525">
            <a:solidFill>
              <a:srgbClr val="CBD5E1"/>
            </a:solidFill>
            <a:prstDash val="solid"/>
          </a:ln>
        </p:spPr>
      </p:sp>
      <p:sp>
        <p:nvSpPr>
          <p:cNvPr id="17" name="Text 15"/>
          <p:cNvSpPr txBox="1"/>
          <p:nvPr/>
        </p:nvSpPr>
        <p:spPr>
          <a:xfrm>
            <a:off x="4846320" y="31729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Scout / Autopilot</a:t>
            </a:r>
            <a:endParaRPr lang="en-US" sz="1600" dirty="0"/>
          </a:p>
        </p:txBody>
      </p:sp>
      <p:sp>
        <p:nvSpPr>
          <p:cNvPr id="18" name="Text 16"/>
          <p:cNvSpPr txBox="1"/>
          <p:nvPr/>
        </p:nvSpPr>
        <p:spPr>
          <a:xfrm>
            <a:off x="7406640" y="31729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2 of 4</a:t>
            </a:r>
            <a:endParaRPr lang="en-US" sz="1200" dirty="0"/>
          </a:p>
        </p:txBody>
      </p:sp>
      <p:sp>
        <p:nvSpPr>
          <p:cNvPr id="19" name="Text 17"/>
          <p:cNvSpPr txBox="1"/>
          <p:nvPr/>
        </p:nvSpPr>
        <p:spPr>
          <a:xfrm>
            <a:off x="4846320" y="35661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Writes to destinations you approve. Local files via the desktop app.</a:t>
            </a:r>
            <a:endParaRPr lang="en-US" sz="1400" dirty="0"/>
          </a:p>
        </p:txBody>
      </p:sp>
      <p:sp>
        <p:nvSpPr>
          <p:cNvPr id="20" name="Nav Home">
            <a:hlinkClick r:id="rId1"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21" name="Nav Depth">
            <a:hlinkClick r:id="rId2"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22" name="Nav GDPR">
            <a:hlinkClick r:id="rId3"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23" name="Back">
            <a:hlinkClick r:id="rId4" tooltip="Go to slide 8"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Skills</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Documentation on skills is thin outside Cowork.</a:t>
            </a:r>
            <a:endParaRPr lang="en-US" sz="1500" dirty="0"/>
          </a:p>
        </p:txBody>
      </p:sp>
      <p:sp>
        <p:nvSpPr>
          <p:cNvPr id="4" name="Card Office apps"/>
          <p:cNvSpPr/>
          <p:nvPr/>
        </p:nvSpPr>
        <p:spPr>
          <a:xfrm>
            <a:off x="457200" y="1463040"/>
            <a:ext cx="4023360" cy="1463040"/>
          </a:xfrm>
          <a:prstGeom prst="roundRect">
            <a:avLst>
              <a:gd name="adj" fmla="val 6250"/>
            </a:avLst>
          </a:prstGeom>
          <a:solidFill>
            <a:srgbClr val="F1F5F4"/>
          </a:solidFill>
          <a:ln w="9525">
            <a:solidFill>
              <a:srgbClr val="CBD5E1"/>
            </a:solidFill>
            <a:prstDash val="solid"/>
          </a:ln>
        </p:spPr>
      </p:sp>
      <p:sp>
        <p:nvSpPr>
          <p:cNvPr id="5" name="Text 3"/>
          <p:cNvSpPr txBox="1"/>
          <p:nvPr/>
        </p:nvSpPr>
        <p:spPr>
          <a:xfrm>
            <a:off x="64008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Office apps</a:t>
            </a:r>
            <a:endParaRPr lang="en-US" sz="1600" dirty="0"/>
          </a:p>
        </p:txBody>
      </p:sp>
      <p:sp>
        <p:nvSpPr>
          <p:cNvPr id="6" name="Text 4"/>
          <p:cNvSpPr txBox="1"/>
          <p:nvPr/>
        </p:nvSpPr>
        <p:spPr>
          <a:xfrm>
            <a:off x="320040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2 of 4</a:t>
            </a:r>
            <a:endParaRPr lang="en-US" sz="1200" dirty="0"/>
          </a:p>
        </p:txBody>
      </p:sp>
      <p:sp>
        <p:nvSpPr>
          <p:cNvPr id="7" name="Text 5"/>
          <p:cNvSpPr txBox="1"/>
          <p:nvPr/>
        </p:nvSpPr>
        <p:spPr>
          <a:xfrm>
            <a:off x="64008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A skills choice exists in PowerPoint and Excel. Custom skills are barely documented.</a:t>
            </a:r>
            <a:endParaRPr lang="en-US" sz="1400" dirty="0"/>
          </a:p>
        </p:txBody>
      </p:sp>
      <p:sp>
        <p:nvSpPr>
          <p:cNvPr id="8" name="Card Copilot (chat and app)"/>
          <p:cNvSpPr/>
          <p:nvPr/>
        </p:nvSpPr>
        <p:spPr>
          <a:xfrm>
            <a:off x="4663440" y="1463040"/>
            <a:ext cx="4023360" cy="1463040"/>
          </a:xfrm>
          <a:prstGeom prst="roundRect">
            <a:avLst>
              <a:gd name="adj" fmla="val 6250"/>
            </a:avLst>
          </a:prstGeom>
          <a:solidFill>
            <a:srgbClr val="F1F5F4"/>
          </a:solidFill>
          <a:ln w="9525">
            <a:solidFill>
              <a:srgbClr val="CBD5E1"/>
            </a:solidFill>
            <a:prstDash val="solid"/>
          </a:ln>
        </p:spPr>
      </p:sp>
      <p:sp>
        <p:nvSpPr>
          <p:cNvPr id="9" name="Text 7"/>
          <p:cNvSpPr txBox="1"/>
          <p:nvPr/>
        </p:nvSpPr>
        <p:spPr>
          <a:xfrm>
            <a:off x="484632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Copilot (chat and app)</a:t>
            </a:r>
            <a:endParaRPr lang="en-US" sz="1600" dirty="0"/>
          </a:p>
        </p:txBody>
      </p:sp>
      <p:sp>
        <p:nvSpPr>
          <p:cNvPr id="10" name="Text 8"/>
          <p:cNvSpPr txBox="1"/>
          <p:nvPr/>
        </p:nvSpPr>
        <p:spPr>
          <a:xfrm>
            <a:off x="740664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1 of 4</a:t>
            </a:r>
            <a:endParaRPr lang="en-US" sz="1200" dirty="0"/>
          </a:p>
        </p:txBody>
      </p:sp>
      <p:sp>
        <p:nvSpPr>
          <p:cNvPr id="11" name="Text 9"/>
          <p:cNvSpPr txBox="1"/>
          <p:nvPr/>
        </p:nvSpPr>
        <p:spPr>
          <a:xfrm>
            <a:off x="484632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No separate skills system documented. Agents are the route.</a:t>
            </a:r>
            <a:endParaRPr lang="en-US" sz="1400" dirty="0"/>
          </a:p>
        </p:txBody>
      </p:sp>
      <p:sp>
        <p:nvSpPr>
          <p:cNvPr id="12" name="Card Copilot Cowork"/>
          <p:cNvSpPr/>
          <p:nvPr/>
        </p:nvSpPr>
        <p:spPr>
          <a:xfrm>
            <a:off x="457200" y="3063240"/>
            <a:ext cx="4023360" cy="1463040"/>
          </a:xfrm>
          <a:prstGeom prst="roundRect">
            <a:avLst>
              <a:gd name="adj" fmla="val 6250"/>
            </a:avLst>
          </a:prstGeom>
          <a:solidFill>
            <a:srgbClr val="1E293B"/>
          </a:solidFill>
          <a:ln w="9525">
            <a:solidFill>
              <a:srgbClr val="CBD5E1"/>
            </a:solidFill>
            <a:prstDash val="solid"/>
          </a:ln>
        </p:spPr>
      </p:sp>
      <p:sp>
        <p:nvSpPr>
          <p:cNvPr id="13" name="Text 11"/>
          <p:cNvSpPr txBox="1"/>
          <p:nvPr/>
        </p:nvSpPr>
        <p:spPr>
          <a:xfrm>
            <a:off x="640080" y="3172968"/>
            <a:ext cx="2743200" cy="32004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Copilot Cowork</a:t>
            </a:r>
            <a:endParaRPr lang="en-US" sz="1600" dirty="0"/>
          </a:p>
        </p:txBody>
      </p:sp>
      <p:sp>
        <p:nvSpPr>
          <p:cNvPr id="14" name="Text 12"/>
          <p:cNvSpPr txBox="1"/>
          <p:nvPr/>
        </p:nvSpPr>
        <p:spPr>
          <a:xfrm>
            <a:off x="3200400" y="3172968"/>
            <a:ext cx="1097280" cy="320040"/>
          </a:xfrm>
          <a:prstGeom prst="rect">
            <a:avLst/>
          </a:prstGeom>
          <a:noFill/>
          <a:ln/>
        </p:spPr>
        <p:txBody>
          <a:bodyPr wrap="square" lIns="0" tIns="0" rIns="0" bIns="0" rtlCol="0" anchor="ctr"/>
          <a:lstStyle/>
          <a:p>
            <a:pPr algn="r" indent="0" marL="0">
              <a:buNone/>
            </a:pPr>
            <a:r>
              <a:rPr lang="en-US" sz="1200" b="1" dirty="0">
                <a:solidFill>
                  <a:srgbClr val="66C9C1"/>
                </a:solidFill>
                <a:latin typeface="Calibri" pitchFamily="34" charset="0"/>
                <a:ea typeface="Calibri" pitchFamily="34" charset="-122"/>
                <a:cs typeface="Calibri" pitchFamily="34" charset="-120"/>
              </a:rPr>
              <a:t>Score 3 of 4</a:t>
            </a:r>
            <a:endParaRPr lang="en-US" sz="1200" dirty="0"/>
          </a:p>
        </p:txBody>
      </p:sp>
      <p:sp>
        <p:nvSpPr>
          <p:cNvPr id="15" name="Text 13"/>
          <p:cNvSpPr txBox="1"/>
          <p:nvPr/>
        </p:nvSpPr>
        <p:spPr>
          <a:xfrm>
            <a:off x="640080" y="3566160"/>
            <a:ext cx="3657600" cy="896112"/>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13 built-in skills (Word, Excel, PowerPoint, PDF, Email and more) plus custom skills since May 2026.</a:t>
            </a:r>
            <a:endParaRPr lang="en-US" sz="1400" dirty="0"/>
          </a:p>
        </p:txBody>
      </p:sp>
      <p:sp>
        <p:nvSpPr>
          <p:cNvPr id="16" name="Card Scout / Autopilot"/>
          <p:cNvSpPr/>
          <p:nvPr/>
        </p:nvSpPr>
        <p:spPr>
          <a:xfrm>
            <a:off x="4663440" y="3063240"/>
            <a:ext cx="4023360" cy="1463040"/>
          </a:xfrm>
          <a:prstGeom prst="roundRect">
            <a:avLst>
              <a:gd name="adj" fmla="val 6250"/>
            </a:avLst>
          </a:prstGeom>
          <a:solidFill>
            <a:srgbClr val="F1F5F4"/>
          </a:solidFill>
          <a:ln w="9525">
            <a:solidFill>
              <a:srgbClr val="CBD5E1"/>
            </a:solidFill>
            <a:prstDash val="solid"/>
          </a:ln>
        </p:spPr>
      </p:sp>
      <p:sp>
        <p:nvSpPr>
          <p:cNvPr id="17" name="Text 15"/>
          <p:cNvSpPr txBox="1"/>
          <p:nvPr/>
        </p:nvSpPr>
        <p:spPr>
          <a:xfrm>
            <a:off x="4846320" y="31729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Scout / Autopilot</a:t>
            </a:r>
            <a:endParaRPr lang="en-US" sz="1600" dirty="0"/>
          </a:p>
        </p:txBody>
      </p:sp>
      <p:sp>
        <p:nvSpPr>
          <p:cNvPr id="18" name="Text 16"/>
          <p:cNvSpPr txBox="1"/>
          <p:nvPr/>
        </p:nvSpPr>
        <p:spPr>
          <a:xfrm>
            <a:off x="7406640" y="31729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1 of 4</a:t>
            </a:r>
            <a:endParaRPr lang="en-US" sz="1200" dirty="0"/>
          </a:p>
        </p:txBody>
      </p:sp>
      <p:sp>
        <p:nvSpPr>
          <p:cNvPr id="19" name="Text 17"/>
          <p:cNvSpPr txBox="1"/>
          <p:nvPr/>
        </p:nvSpPr>
        <p:spPr>
          <a:xfrm>
            <a:off x="4846320" y="35661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Capabilities are described. No skills system.</a:t>
            </a:r>
            <a:endParaRPr lang="en-US" sz="1400" dirty="0"/>
          </a:p>
        </p:txBody>
      </p:sp>
      <p:sp>
        <p:nvSpPr>
          <p:cNvPr id="20" name="Nav Home">
            <a:hlinkClick r:id="rId1"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21" name="Nav Depth">
            <a:hlinkClick r:id="rId2"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22" name="Nav GDPR">
            <a:hlinkClick r:id="rId3"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23" name="Back">
            <a:hlinkClick r:id="rId4" tooltip="Go to slide 8"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Working on its own</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From one prompt at a time to always on.</a:t>
            </a:r>
            <a:endParaRPr lang="en-US" sz="1500" dirty="0"/>
          </a:p>
        </p:txBody>
      </p:sp>
      <p:sp>
        <p:nvSpPr>
          <p:cNvPr id="4" name="Card Office apps"/>
          <p:cNvSpPr/>
          <p:nvPr/>
        </p:nvSpPr>
        <p:spPr>
          <a:xfrm>
            <a:off x="457200" y="1463040"/>
            <a:ext cx="4023360" cy="1463040"/>
          </a:xfrm>
          <a:prstGeom prst="roundRect">
            <a:avLst>
              <a:gd name="adj" fmla="val 6250"/>
            </a:avLst>
          </a:prstGeom>
          <a:solidFill>
            <a:srgbClr val="F1F5F4"/>
          </a:solidFill>
          <a:ln w="9525">
            <a:solidFill>
              <a:srgbClr val="CBD5E1"/>
            </a:solidFill>
            <a:prstDash val="solid"/>
          </a:ln>
        </p:spPr>
      </p:sp>
      <p:sp>
        <p:nvSpPr>
          <p:cNvPr id="5" name="Text 3"/>
          <p:cNvSpPr txBox="1"/>
          <p:nvPr/>
        </p:nvSpPr>
        <p:spPr>
          <a:xfrm>
            <a:off x="64008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Office apps</a:t>
            </a:r>
            <a:endParaRPr lang="en-US" sz="1600" dirty="0"/>
          </a:p>
        </p:txBody>
      </p:sp>
      <p:sp>
        <p:nvSpPr>
          <p:cNvPr id="6" name="Text 4"/>
          <p:cNvSpPr txBox="1"/>
          <p:nvPr/>
        </p:nvSpPr>
        <p:spPr>
          <a:xfrm>
            <a:off x="320040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1 of 4</a:t>
            </a:r>
            <a:endParaRPr lang="en-US" sz="1200" dirty="0"/>
          </a:p>
        </p:txBody>
      </p:sp>
      <p:sp>
        <p:nvSpPr>
          <p:cNvPr id="7" name="Text 5"/>
          <p:cNvSpPr txBox="1"/>
          <p:nvPr/>
        </p:nvSpPr>
        <p:spPr>
          <a:xfrm>
            <a:off x="64008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You steer every step.</a:t>
            </a:r>
            <a:endParaRPr lang="en-US" sz="1400" dirty="0"/>
          </a:p>
        </p:txBody>
      </p:sp>
      <p:sp>
        <p:nvSpPr>
          <p:cNvPr id="8" name="Card Copilot (chat and app)"/>
          <p:cNvSpPr/>
          <p:nvPr/>
        </p:nvSpPr>
        <p:spPr>
          <a:xfrm>
            <a:off x="4663440" y="1463040"/>
            <a:ext cx="4023360" cy="1463040"/>
          </a:xfrm>
          <a:prstGeom prst="roundRect">
            <a:avLst>
              <a:gd name="adj" fmla="val 6250"/>
            </a:avLst>
          </a:prstGeom>
          <a:solidFill>
            <a:srgbClr val="F1F5F4"/>
          </a:solidFill>
          <a:ln w="9525">
            <a:solidFill>
              <a:srgbClr val="CBD5E1"/>
            </a:solidFill>
            <a:prstDash val="solid"/>
          </a:ln>
        </p:spPr>
      </p:sp>
      <p:sp>
        <p:nvSpPr>
          <p:cNvPr id="9" name="Text 7"/>
          <p:cNvSpPr txBox="1"/>
          <p:nvPr/>
        </p:nvSpPr>
        <p:spPr>
          <a:xfrm>
            <a:off x="484632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Copilot (chat and app)</a:t>
            </a:r>
            <a:endParaRPr lang="en-US" sz="1600" dirty="0"/>
          </a:p>
        </p:txBody>
      </p:sp>
      <p:sp>
        <p:nvSpPr>
          <p:cNvPr id="10" name="Text 8"/>
          <p:cNvSpPr txBox="1"/>
          <p:nvPr/>
        </p:nvSpPr>
        <p:spPr>
          <a:xfrm>
            <a:off x="740664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1 of 4</a:t>
            </a:r>
            <a:endParaRPr lang="en-US" sz="1200" dirty="0"/>
          </a:p>
        </p:txBody>
      </p:sp>
      <p:sp>
        <p:nvSpPr>
          <p:cNvPr id="11" name="Text 9"/>
          <p:cNvSpPr txBox="1"/>
          <p:nvPr/>
        </p:nvSpPr>
        <p:spPr>
          <a:xfrm>
            <a:off x="484632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One question at a time. Agents handle single files.</a:t>
            </a:r>
            <a:endParaRPr lang="en-US" sz="1400" dirty="0"/>
          </a:p>
        </p:txBody>
      </p:sp>
      <p:sp>
        <p:nvSpPr>
          <p:cNvPr id="12" name="Card Copilot Cowork"/>
          <p:cNvSpPr/>
          <p:nvPr/>
        </p:nvSpPr>
        <p:spPr>
          <a:xfrm>
            <a:off x="457200" y="3063240"/>
            <a:ext cx="4023360" cy="1463040"/>
          </a:xfrm>
          <a:prstGeom prst="roundRect">
            <a:avLst>
              <a:gd name="adj" fmla="val 6250"/>
            </a:avLst>
          </a:prstGeom>
          <a:solidFill>
            <a:srgbClr val="1E293B"/>
          </a:solidFill>
          <a:ln w="9525">
            <a:solidFill>
              <a:srgbClr val="CBD5E1"/>
            </a:solidFill>
            <a:prstDash val="solid"/>
          </a:ln>
        </p:spPr>
      </p:sp>
      <p:sp>
        <p:nvSpPr>
          <p:cNvPr id="13" name="Text 11"/>
          <p:cNvSpPr txBox="1"/>
          <p:nvPr/>
        </p:nvSpPr>
        <p:spPr>
          <a:xfrm>
            <a:off x="640080" y="3172968"/>
            <a:ext cx="2743200" cy="32004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Copilot Cowork</a:t>
            </a:r>
            <a:endParaRPr lang="en-US" sz="1600" dirty="0"/>
          </a:p>
        </p:txBody>
      </p:sp>
      <p:sp>
        <p:nvSpPr>
          <p:cNvPr id="14" name="Text 12"/>
          <p:cNvSpPr txBox="1"/>
          <p:nvPr/>
        </p:nvSpPr>
        <p:spPr>
          <a:xfrm>
            <a:off x="3200400" y="3172968"/>
            <a:ext cx="1097280" cy="320040"/>
          </a:xfrm>
          <a:prstGeom prst="rect">
            <a:avLst/>
          </a:prstGeom>
          <a:noFill/>
          <a:ln/>
        </p:spPr>
        <p:txBody>
          <a:bodyPr wrap="square" lIns="0" tIns="0" rIns="0" bIns="0" rtlCol="0" anchor="ctr"/>
          <a:lstStyle/>
          <a:p>
            <a:pPr algn="r" indent="0" marL="0">
              <a:buNone/>
            </a:pPr>
            <a:r>
              <a:rPr lang="en-US" sz="1200" b="1" dirty="0">
                <a:solidFill>
                  <a:srgbClr val="66C9C1"/>
                </a:solidFill>
                <a:latin typeface="Calibri" pitchFamily="34" charset="0"/>
                <a:ea typeface="Calibri" pitchFamily="34" charset="-122"/>
                <a:cs typeface="Calibri" pitchFamily="34" charset="-120"/>
              </a:rPr>
              <a:t>Score 3 of 4</a:t>
            </a:r>
            <a:endParaRPr lang="en-US" sz="1200" dirty="0"/>
          </a:p>
        </p:txBody>
      </p:sp>
      <p:sp>
        <p:nvSpPr>
          <p:cNvPr id="15" name="Text 13"/>
          <p:cNvSpPr txBox="1"/>
          <p:nvPr/>
        </p:nvSpPr>
        <p:spPr>
          <a:xfrm>
            <a:off x="640080" y="3566160"/>
            <a:ext cx="3657600" cy="896112"/>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Long, multi-step tasks in the cloud. It keeps running when your laptop is off.</a:t>
            </a:r>
            <a:endParaRPr lang="en-US" sz="1400" dirty="0"/>
          </a:p>
        </p:txBody>
      </p:sp>
      <p:sp>
        <p:nvSpPr>
          <p:cNvPr id="16" name="Card Scout / Autopilot"/>
          <p:cNvSpPr/>
          <p:nvPr/>
        </p:nvSpPr>
        <p:spPr>
          <a:xfrm>
            <a:off x="4663440" y="3063240"/>
            <a:ext cx="4023360" cy="1463040"/>
          </a:xfrm>
          <a:prstGeom prst="roundRect">
            <a:avLst>
              <a:gd name="adj" fmla="val 6250"/>
            </a:avLst>
          </a:prstGeom>
          <a:solidFill>
            <a:srgbClr val="F1F5F4"/>
          </a:solidFill>
          <a:ln w="9525">
            <a:solidFill>
              <a:srgbClr val="CBD5E1"/>
            </a:solidFill>
            <a:prstDash val="solid"/>
          </a:ln>
        </p:spPr>
      </p:sp>
      <p:sp>
        <p:nvSpPr>
          <p:cNvPr id="17" name="Text 15"/>
          <p:cNvSpPr txBox="1"/>
          <p:nvPr/>
        </p:nvSpPr>
        <p:spPr>
          <a:xfrm>
            <a:off x="4846320" y="31729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Scout / Autopilot</a:t>
            </a:r>
            <a:endParaRPr lang="en-US" sz="1600" dirty="0"/>
          </a:p>
        </p:txBody>
      </p:sp>
      <p:sp>
        <p:nvSpPr>
          <p:cNvPr id="18" name="Text 16"/>
          <p:cNvSpPr txBox="1"/>
          <p:nvPr/>
        </p:nvSpPr>
        <p:spPr>
          <a:xfrm>
            <a:off x="7406640" y="31729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4 of 4</a:t>
            </a:r>
            <a:endParaRPr lang="en-US" sz="1200" dirty="0"/>
          </a:p>
        </p:txBody>
      </p:sp>
      <p:sp>
        <p:nvSpPr>
          <p:cNvPr id="19" name="Text 17"/>
          <p:cNvSpPr txBox="1"/>
          <p:nvPr/>
        </p:nvSpPr>
        <p:spPr>
          <a:xfrm>
            <a:off x="4846320" y="35661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Always on. Watches channels and picks work back up. Preview.</a:t>
            </a:r>
            <a:endParaRPr lang="en-US" sz="1400" dirty="0"/>
          </a:p>
        </p:txBody>
      </p:sp>
      <p:sp>
        <p:nvSpPr>
          <p:cNvPr id="20" name="Nav Home">
            <a:hlinkClick r:id="rId1"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21" name="Nav Depth">
            <a:hlinkClick r:id="rId2"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22" name="Nav GDPR">
            <a:hlinkClick r:id="rId3"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23" name="Back">
            <a:hlinkClick r:id="rId4" tooltip="Go to slide 8"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Reach beyond the file</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Work IQ is the context layer behind the Microsoft options.</a:t>
            </a:r>
            <a:endParaRPr lang="en-US" sz="1500" dirty="0"/>
          </a:p>
        </p:txBody>
      </p:sp>
      <p:sp>
        <p:nvSpPr>
          <p:cNvPr id="4" name="Card Office apps"/>
          <p:cNvSpPr/>
          <p:nvPr/>
        </p:nvSpPr>
        <p:spPr>
          <a:xfrm>
            <a:off x="457200" y="1463040"/>
            <a:ext cx="4023360" cy="1463040"/>
          </a:xfrm>
          <a:prstGeom prst="roundRect">
            <a:avLst>
              <a:gd name="adj" fmla="val 6250"/>
            </a:avLst>
          </a:prstGeom>
          <a:solidFill>
            <a:srgbClr val="F1F5F4"/>
          </a:solidFill>
          <a:ln w="9525">
            <a:solidFill>
              <a:srgbClr val="CBD5E1"/>
            </a:solidFill>
            <a:prstDash val="solid"/>
          </a:ln>
        </p:spPr>
      </p:sp>
      <p:sp>
        <p:nvSpPr>
          <p:cNvPr id="5" name="Text 3"/>
          <p:cNvSpPr txBox="1"/>
          <p:nvPr/>
        </p:nvSpPr>
        <p:spPr>
          <a:xfrm>
            <a:off x="64008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Office apps</a:t>
            </a:r>
            <a:endParaRPr lang="en-US" sz="1600" dirty="0"/>
          </a:p>
        </p:txBody>
      </p:sp>
      <p:sp>
        <p:nvSpPr>
          <p:cNvPr id="6" name="Text 4"/>
          <p:cNvSpPr txBox="1"/>
          <p:nvPr/>
        </p:nvSpPr>
        <p:spPr>
          <a:xfrm>
            <a:off x="320040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1 of 4</a:t>
            </a:r>
            <a:endParaRPr lang="en-US" sz="1200" dirty="0"/>
          </a:p>
        </p:txBody>
      </p:sp>
      <p:sp>
        <p:nvSpPr>
          <p:cNvPr id="7" name="Text 5"/>
          <p:cNvSpPr txBox="1"/>
          <p:nvPr/>
        </p:nvSpPr>
        <p:spPr>
          <a:xfrm>
            <a:off x="64008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The file itself.</a:t>
            </a:r>
            <a:endParaRPr lang="en-US" sz="1400" dirty="0"/>
          </a:p>
        </p:txBody>
      </p:sp>
      <p:sp>
        <p:nvSpPr>
          <p:cNvPr id="8" name="Card Copilot (chat and app)"/>
          <p:cNvSpPr/>
          <p:nvPr/>
        </p:nvSpPr>
        <p:spPr>
          <a:xfrm>
            <a:off x="4663440" y="1463040"/>
            <a:ext cx="4023360" cy="1463040"/>
          </a:xfrm>
          <a:prstGeom prst="roundRect">
            <a:avLst>
              <a:gd name="adj" fmla="val 6250"/>
            </a:avLst>
          </a:prstGeom>
          <a:solidFill>
            <a:srgbClr val="F1F5F4"/>
          </a:solidFill>
          <a:ln w="9525">
            <a:solidFill>
              <a:srgbClr val="CBD5E1"/>
            </a:solidFill>
            <a:prstDash val="solid"/>
          </a:ln>
        </p:spPr>
      </p:sp>
      <p:sp>
        <p:nvSpPr>
          <p:cNvPr id="9" name="Text 7"/>
          <p:cNvSpPr txBox="1"/>
          <p:nvPr/>
        </p:nvSpPr>
        <p:spPr>
          <a:xfrm>
            <a:off x="484632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Copilot (chat and app)</a:t>
            </a:r>
            <a:endParaRPr lang="en-US" sz="1600" dirty="0"/>
          </a:p>
        </p:txBody>
      </p:sp>
      <p:sp>
        <p:nvSpPr>
          <p:cNvPr id="10" name="Text 8"/>
          <p:cNvSpPr txBox="1"/>
          <p:nvPr/>
        </p:nvSpPr>
        <p:spPr>
          <a:xfrm>
            <a:off x="740664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3 of 4</a:t>
            </a:r>
            <a:endParaRPr lang="en-US" sz="1200" dirty="0"/>
          </a:p>
        </p:txBody>
      </p:sp>
      <p:sp>
        <p:nvSpPr>
          <p:cNvPr id="11" name="Text 9"/>
          <p:cNvSpPr txBox="1"/>
          <p:nvPr/>
        </p:nvSpPr>
        <p:spPr>
          <a:xfrm>
            <a:off x="484632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Work IQ: mail, calendar, Teams, SharePoint.</a:t>
            </a:r>
            <a:endParaRPr lang="en-US" sz="1400" dirty="0"/>
          </a:p>
        </p:txBody>
      </p:sp>
      <p:sp>
        <p:nvSpPr>
          <p:cNvPr id="12" name="Card Copilot Cowork"/>
          <p:cNvSpPr/>
          <p:nvPr/>
        </p:nvSpPr>
        <p:spPr>
          <a:xfrm>
            <a:off x="457200" y="3063240"/>
            <a:ext cx="4023360" cy="1463040"/>
          </a:xfrm>
          <a:prstGeom prst="roundRect">
            <a:avLst>
              <a:gd name="adj" fmla="val 6250"/>
            </a:avLst>
          </a:prstGeom>
          <a:solidFill>
            <a:srgbClr val="1E293B"/>
          </a:solidFill>
          <a:ln w="9525">
            <a:solidFill>
              <a:srgbClr val="CBD5E1"/>
            </a:solidFill>
            <a:prstDash val="solid"/>
          </a:ln>
        </p:spPr>
      </p:sp>
      <p:sp>
        <p:nvSpPr>
          <p:cNvPr id="13" name="Text 11"/>
          <p:cNvSpPr txBox="1"/>
          <p:nvPr/>
        </p:nvSpPr>
        <p:spPr>
          <a:xfrm>
            <a:off x="640080" y="3172968"/>
            <a:ext cx="2743200" cy="32004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Copilot Cowork</a:t>
            </a:r>
            <a:endParaRPr lang="en-US" sz="1600" dirty="0"/>
          </a:p>
        </p:txBody>
      </p:sp>
      <p:sp>
        <p:nvSpPr>
          <p:cNvPr id="14" name="Text 12"/>
          <p:cNvSpPr txBox="1"/>
          <p:nvPr/>
        </p:nvSpPr>
        <p:spPr>
          <a:xfrm>
            <a:off x="3200400" y="3172968"/>
            <a:ext cx="1097280" cy="320040"/>
          </a:xfrm>
          <a:prstGeom prst="rect">
            <a:avLst/>
          </a:prstGeom>
          <a:noFill/>
          <a:ln/>
        </p:spPr>
        <p:txBody>
          <a:bodyPr wrap="square" lIns="0" tIns="0" rIns="0" bIns="0" rtlCol="0" anchor="ctr"/>
          <a:lstStyle/>
          <a:p>
            <a:pPr algn="r" indent="0" marL="0">
              <a:buNone/>
            </a:pPr>
            <a:r>
              <a:rPr lang="en-US" sz="1200" b="1" dirty="0">
                <a:solidFill>
                  <a:srgbClr val="66C9C1"/>
                </a:solidFill>
                <a:latin typeface="Calibri" pitchFamily="34" charset="0"/>
                <a:ea typeface="Calibri" pitchFamily="34" charset="-122"/>
                <a:cs typeface="Calibri" pitchFamily="34" charset="-120"/>
              </a:rPr>
              <a:t>Score 3 of 4</a:t>
            </a:r>
            <a:endParaRPr lang="en-US" sz="1200" dirty="0"/>
          </a:p>
        </p:txBody>
      </p:sp>
      <p:sp>
        <p:nvSpPr>
          <p:cNvPr id="15" name="Text 13"/>
          <p:cNvSpPr txBox="1"/>
          <p:nvPr/>
        </p:nvSpPr>
        <p:spPr>
          <a:xfrm>
            <a:off x="640080" y="3566160"/>
            <a:ext cx="3657600" cy="896112"/>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Work IQ plus partner plugins such as LSEG, Miro and monday.com.</a:t>
            </a:r>
            <a:endParaRPr lang="en-US" sz="1400" dirty="0"/>
          </a:p>
        </p:txBody>
      </p:sp>
      <p:sp>
        <p:nvSpPr>
          <p:cNvPr id="16" name="Card Scout / Autopilot"/>
          <p:cNvSpPr/>
          <p:nvPr/>
        </p:nvSpPr>
        <p:spPr>
          <a:xfrm>
            <a:off x="4663440" y="3063240"/>
            <a:ext cx="4023360" cy="1463040"/>
          </a:xfrm>
          <a:prstGeom prst="roundRect">
            <a:avLst>
              <a:gd name="adj" fmla="val 6250"/>
            </a:avLst>
          </a:prstGeom>
          <a:solidFill>
            <a:srgbClr val="F1F5F4"/>
          </a:solidFill>
          <a:ln w="9525">
            <a:solidFill>
              <a:srgbClr val="CBD5E1"/>
            </a:solidFill>
            <a:prstDash val="solid"/>
          </a:ln>
        </p:spPr>
      </p:sp>
      <p:sp>
        <p:nvSpPr>
          <p:cNvPr id="17" name="Text 15"/>
          <p:cNvSpPr txBox="1"/>
          <p:nvPr/>
        </p:nvSpPr>
        <p:spPr>
          <a:xfrm>
            <a:off x="4846320" y="31729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Scout / Autopilot</a:t>
            </a:r>
            <a:endParaRPr lang="en-US" sz="1600" dirty="0"/>
          </a:p>
        </p:txBody>
      </p:sp>
      <p:sp>
        <p:nvSpPr>
          <p:cNvPr id="18" name="Text 16"/>
          <p:cNvSpPr txBox="1"/>
          <p:nvPr/>
        </p:nvSpPr>
        <p:spPr>
          <a:xfrm>
            <a:off x="7406640" y="31729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4 of 4</a:t>
            </a:r>
            <a:endParaRPr lang="en-US" sz="1200" dirty="0"/>
          </a:p>
        </p:txBody>
      </p:sp>
      <p:sp>
        <p:nvSpPr>
          <p:cNvPr id="19" name="Text 17"/>
          <p:cNvSpPr txBox="1"/>
          <p:nvPr/>
        </p:nvSpPr>
        <p:spPr>
          <a:xfrm>
            <a:off x="4846320" y="35661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M365, browser, local resources and MCP servers.</a:t>
            </a:r>
            <a:endParaRPr lang="en-US" sz="1400" dirty="0"/>
          </a:p>
        </p:txBody>
      </p:sp>
      <p:sp>
        <p:nvSpPr>
          <p:cNvPr id="20" name="Nav Home">
            <a:hlinkClick r:id="rId1"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21" name="Nav Depth">
            <a:hlinkClick r:id="rId2"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22" name="Nav GDPR">
            <a:hlinkClick r:id="rId3"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23" name="Back">
            <a:hlinkClick r:id="rId4" tooltip="Go to slide 8"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Admin control</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A high score means more control for the organisation.</a:t>
            </a:r>
            <a:endParaRPr lang="en-US" sz="1500" dirty="0"/>
          </a:p>
        </p:txBody>
      </p:sp>
      <p:sp>
        <p:nvSpPr>
          <p:cNvPr id="4" name="Card Office apps"/>
          <p:cNvSpPr/>
          <p:nvPr/>
        </p:nvSpPr>
        <p:spPr>
          <a:xfrm>
            <a:off x="457200" y="1463040"/>
            <a:ext cx="4023360" cy="1463040"/>
          </a:xfrm>
          <a:prstGeom prst="roundRect">
            <a:avLst>
              <a:gd name="adj" fmla="val 6250"/>
            </a:avLst>
          </a:prstGeom>
          <a:solidFill>
            <a:srgbClr val="F1F5F4"/>
          </a:solidFill>
          <a:ln w="9525">
            <a:solidFill>
              <a:srgbClr val="CBD5E1"/>
            </a:solidFill>
            <a:prstDash val="solid"/>
          </a:ln>
        </p:spPr>
      </p:sp>
      <p:sp>
        <p:nvSpPr>
          <p:cNvPr id="5" name="Text 3"/>
          <p:cNvSpPr txBox="1"/>
          <p:nvPr/>
        </p:nvSpPr>
        <p:spPr>
          <a:xfrm>
            <a:off x="64008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Office apps</a:t>
            </a:r>
            <a:endParaRPr lang="en-US" sz="1600" dirty="0"/>
          </a:p>
        </p:txBody>
      </p:sp>
      <p:sp>
        <p:nvSpPr>
          <p:cNvPr id="6" name="Text 4"/>
          <p:cNvSpPr txBox="1"/>
          <p:nvPr/>
        </p:nvSpPr>
        <p:spPr>
          <a:xfrm>
            <a:off x="320040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3 of 4</a:t>
            </a:r>
            <a:endParaRPr lang="en-US" sz="1200" dirty="0"/>
          </a:p>
        </p:txBody>
      </p:sp>
      <p:sp>
        <p:nvSpPr>
          <p:cNvPr id="7" name="Text 5"/>
          <p:cNvSpPr txBox="1"/>
          <p:nvPr/>
        </p:nvSpPr>
        <p:spPr>
          <a:xfrm>
            <a:off x="64008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Existing tenant policy.</a:t>
            </a:r>
            <a:endParaRPr lang="en-US" sz="1400" dirty="0"/>
          </a:p>
        </p:txBody>
      </p:sp>
      <p:sp>
        <p:nvSpPr>
          <p:cNvPr id="8" name="Card Copilot (chat and app)"/>
          <p:cNvSpPr/>
          <p:nvPr/>
        </p:nvSpPr>
        <p:spPr>
          <a:xfrm>
            <a:off x="4663440" y="1463040"/>
            <a:ext cx="4023360" cy="1463040"/>
          </a:xfrm>
          <a:prstGeom prst="roundRect">
            <a:avLst>
              <a:gd name="adj" fmla="val 6250"/>
            </a:avLst>
          </a:prstGeom>
          <a:solidFill>
            <a:srgbClr val="F1F5F4"/>
          </a:solidFill>
          <a:ln w="9525">
            <a:solidFill>
              <a:srgbClr val="CBD5E1"/>
            </a:solidFill>
            <a:prstDash val="solid"/>
          </a:ln>
        </p:spPr>
      </p:sp>
      <p:sp>
        <p:nvSpPr>
          <p:cNvPr id="9" name="Text 7"/>
          <p:cNvSpPr txBox="1"/>
          <p:nvPr/>
        </p:nvSpPr>
        <p:spPr>
          <a:xfrm>
            <a:off x="4846320" y="15727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Copilot (chat and app)</a:t>
            </a:r>
            <a:endParaRPr lang="en-US" sz="1600" dirty="0"/>
          </a:p>
        </p:txBody>
      </p:sp>
      <p:sp>
        <p:nvSpPr>
          <p:cNvPr id="10" name="Text 8"/>
          <p:cNvSpPr txBox="1"/>
          <p:nvPr/>
        </p:nvSpPr>
        <p:spPr>
          <a:xfrm>
            <a:off x="7406640" y="15727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4 of 4</a:t>
            </a:r>
            <a:endParaRPr lang="en-US" sz="1200" dirty="0"/>
          </a:p>
        </p:txBody>
      </p:sp>
      <p:sp>
        <p:nvSpPr>
          <p:cNvPr id="11" name="Text 9"/>
          <p:cNvSpPr txBox="1"/>
          <p:nvPr/>
        </p:nvSpPr>
        <p:spPr>
          <a:xfrm>
            <a:off x="4846320" y="19659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Purview, labels, retention and audit.</a:t>
            </a:r>
            <a:endParaRPr lang="en-US" sz="1400" dirty="0"/>
          </a:p>
        </p:txBody>
      </p:sp>
      <p:sp>
        <p:nvSpPr>
          <p:cNvPr id="12" name="Card Copilot Cowork"/>
          <p:cNvSpPr/>
          <p:nvPr/>
        </p:nvSpPr>
        <p:spPr>
          <a:xfrm>
            <a:off x="457200" y="3063240"/>
            <a:ext cx="4023360" cy="1463040"/>
          </a:xfrm>
          <a:prstGeom prst="roundRect">
            <a:avLst>
              <a:gd name="adj" fmla="val 6250"/>
            </a:avLst>
          </a:prstGeom>
          <a:solidFill>
            <a:srgbClr val="1E293B"/>
          </a:solidFill>
          <a:ln w="9525">
            <a:solidFill>
              <a:srgbClr val="CBD5E1"/>
            </a:solidFill>
            <a:prstDash val="solid"/>
          </a:ln>
        </p:spPr>
      </p:sp>
      <p:sp>
        <p:nvSpPr>
          <p:cNvPr id="13" name="Text 11"/>
          <p:cNvSpPr txBox="1"/>
          <p:nvPr/>
        </p:nvSpPr>
        <p:spPr>
          <a:xfrm>
            <a:off x="640080" y="3172968"/>
            <a:ext cx="2743200" cy="32004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Copilot Cowork</a:t>
            </a:r>
            <a:endParaRPr lang="en-US" sz="1600" dirty="0"/>
          </a:p>
        </p:txBody>
      </p:sp>
      <p:sp>
        <p:nvSpPr>
          <p:cNvPr id="14" name="Text 12"/>
          <p:cNvSpPr txBox="1"/>
          <p:nvPr/>
        </p:nvSpPr>
        <p:spPr>
          <a:xfrm>
            <a:off x="3200400" y="3172968"/>
            <a:ext cx="1097280" cy="320040"/>
          </a:xfrm>
          <a:prstGeom prst="rect">
            <a:avLst/>
          </a:prstGeom>
          <a:noFill/>
          <a:ln/>
        </p:spPr>
        <p:txBody>
          <a:bodyPr wrap="square" lIns="0" tIns="0" rIns="0" bIns="0" rtlCol="0" anchor="ctr"/>
          <a:lstStyle/>
          <a:p>
            <a:pPr algn="r" indent="0" marL="0">
              <a:buNone/>
            </a:pPr>
            <a:r>
              <a:rPr lang="en-US" sz="1200" b="1" dirty="0">
                <a:solidFill>
                  <a:srgbClr val="66C9C1"/>
                </a:solidFill>
                <a:latin typeface="Calibri" pitchFamily="34" charset="0"/>
                <a:ea typeface="Calibri" pitchFamily="34" charset="-122"/>
                <a:cs typeface="Calibri" pitchFamily="34" charset="-120"/>
              </a:rPr>
              <a:t>Score 4 of 4</a:t>
            </a:r>
            <a:endParaRPr lang="en-US" sz="1200" dirty="0"/>
          </a:p>
        </p:txBody>
      </p:sp>
      <p:sp>
        <p:nvSpPr>
          <p:cNvPr id="15" name="Text 13"/>
          <p:cNvSpPr txBox="1"/>
          <p:nvPr/>
        </p:nvSpPr>
        <p:spPr>
          <a:xfrm>
            <a:off x="640080" y="3566160"/>
            <a:ext cx="3657600" cy="896112"/>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Off by default. Labels, plus spend limits per tenant, group and user.</a:t>
            </a:r>
            <a:endParaRPr lang="en-US" sz="1400" dirty="0"/>
          </a:p>
        </p:txBody>
      </p:sp>
      <p:sp>
        <p:nvSpPr>
          <p:cNvPr id="16" name="Card Scout / Autopilot"/>
          <p:cNvSpPr/>
          <p:nvPr/>
        </p:nvSpPr>
        <p:spPr>
          <a:xfrm>
            <a:off x="4663440" y="3063240"/>
            <a:ext cx="4023360" cy="1463040"/>
          </a:xfrm>
          <a:prstGeom prst="roundRect">
            <a:avLst>
              <a:gd name="adj" fmla="val 6250"/>
            </a:avLst>
          </a:prstGeom>
          <a:solidFill>
            <a:srgbClr val="F1F5F4"/>
          </a:solidFill>
          <a:ln w="9525">
            <a:solidFill>
              <a:srgbClr val="CBD5E1"/>
            </a:solidFill>
            <a:prstDash val="solid"/>
          </a:ln>
        </p:spPr>
      </p:sp>
      <p:sp>
        <p:nvSpPr>
          <p:cNvPr id="17" name="Text 15"/>
          <p:cNvSpPr txBox="1"/>
          <p:nvPr/>
        </p:nvSpPr>
        <p:spPr>
          <a:xfrm>
            <a:off x="4846320" y="3172968"/>
            <a:ext cx="2743200" cy="320040"/>
          </a:xfrm>
          <a:prstGeom prst="rect">
            <a:avLst/>
          </a:prstGeom>
          <a:noFill/>
          <a:ln/>
        </p:spPr>
        <p:txBody>
          <a:bodyPr wrap="square" lIns="0" tIns="0" rIns="0" bIns="0" rtlCol="0" anchor="ctr"/>
          <a:lstStyle/>
          <a:p>
            <a:pPr indent="0" marL="0">
              <a:buNone/>
            </a:pPr>
            <a:r>
              <a:rPr lang="en-US" sz="1600" b="1" dirty="0">
                <a:solidFill>
                  <a:srgbClr val="1E293B"/>
                </a:solidFill>
                <a:latin typeface="Cambria" pitchFamily="34" charset="0"/>
                <a:ea typeface="Cambria" pitchFamily="34" charset="-122"/>
                <a:cs typeface="Cambria" pitchFamily="34" charset="-120"/>
              </a:rPr>
              <a:t>Scout / Autopilot</a:t>
            </a:r>
            <a:endParaRPr lang="en-US" sz="1600" dirty="0"/>
          </a:p>
        </p:txBody>
      </p:sp>
      <p:sp>
        <p:nvSpPr>
          <p:cNvPr id="18" name="Text 16"/>
          <p:cNvSpPr txBox="1"/>
          <p:nvPr/>
        </p:nvSpPr>
        <p:spPr>
          <a:xfrm>
            <a:off x="7406640" y="3172968"/>
            <a:ext cx="1097280" cy="320040"/>
          </a:xfrm>
          <a:prstGeom prst="rect">
            <a:avLst/>
          </a:prstGeom>
          <a:noFill/>
          <a:ln/>
        </p:spPr>
        <p:txBody>
          <a:bodyPr wrap="square" lIns="0" tIns="0" rIns="0" bIns="0" rtlCol="0" anchor="ctr"/>
          <a:lstStyle/>
          <a:p>
            <a:pPr algn="r" indent="0" marL="0">
              <a:buNone/>
            </a:pPr>
            <a:r>
              <a:rPr lang="en-US" sz="1200" b="1" dirty="0">
                <a:solidFill>
                  <a:srgbClr val="007A72"/>
                </a:solidFill>
                <a:latin typeface="Calibri" pitchFamily="34" charset="0"/>
                <a:ea typeface="Calibri" pitchFamily="34" charset="-122"/>
                <a:cs typeface="Calibri" pitchFamily="34" charset="-120"/>
              </a:rPr>
              <a:t>Score 3 of 4</a:t>
            </a:r>
            <a:endParaRPr lang="en-US" sz="1200" dirty="0"/>
          </a:p>
        </p:txBody>
      </p:sp>
      <p:sp>
        <p:nvSpPr>
          <p:cNvPr id="19" name="Text 17"/>
          <p:cNvSpPr txBox="1"/>
          <p:nvPr/>
        </p:nvSpPr>
        <p:spPr>
          <a:xfrm>
            <a:off x="4846320" y="3566160"/>
            <a:ext cx="3657600" cy="896112"/>
          </a:xfrm>
          <a:prstGeom prst="rect">
            <a:avLst/>
          </a:prstGeom>
          <a:noFill/>
          <a:ln/>
        </p:spPr>
        <p:txBody>
          <a:bodyPr wrap="square" lIns="0" tIns="0" rIns="0" bIns="0" rtlCol="0" anchor="t"/>
          <a:lstStyle/>
          <a:p>
            <a:pPr indent="0" marL="0">
              <a:buNone/>
            </a:pPr>
            <a:r>
              <a:rPr lang="en-US" sz="1400" dirty="0">
                <a:solidFill>
                  <a:srgbClr val="1E293B"/>
                </a:solidFill>
                <a:latin typeface="Calibri" pitchFamily="34" charset="0"/>
                <a:ea typeface="Calibri" pitchFamily="34" charset="-122"/>
                <a:cs typeface="Calibri" pitchFamily="34" charset="-120"/>
              </a:rPr>
              <a:t>Own Entra identity per agent. Still in preview.</a:t>
            </a:r>
            <a:endParaRPr lang="en-US" sz="1400" dirty="0"/>
          </a:p>
        </p:txBody>
      </p:sp>
      <p:sp>
        <p:nvSpPr>
          <p:cNvPr id="20" name="Nav Home">
            <a:hlinkClick r:id="rId1"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21" name="Nav Depth">
            <a:hlinkClick r:id="rId2"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22" name="Nav GDPR">
            <a:hlinkClick r:id="rId3"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23" name="Back">
            <a:hlinkClick r:id="rId4" tooltip="Go to slide 8"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E293B"/>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GDPR: what is the same everywhere</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CBD5E1"/>
                </a:solidFill>
                <a:latin typeface="Calibri" pitchFamily="34" charset="0"/>
                <a:ea typeface="Calibri" pitchFamily="34" charset="-122"/>
                <a:cs typeface="Calibri" pitchFamily="34" charset="-120"/>
              </a:rPr>
              <a:t>Copilot, the Office agents and Copilot Cowork share this baseline.</a:t>
            </a:r>
            <a:endParaRPr lang="en-US" sz="1500" dirty="0"/>
          </a:p>
        </p:txBody>
      </p:sp>
      <p:sp>
        <p:nvSpPr>
          <p:cNvPr id="4" name="Shape 2"/>
          <p:cNvSpPr/>
          <p:nvPr/>
        </p:nvSpPr>
        <p:spPr>
          <a:xfrm>
            <a:off x="457200" y="1508760"/>
            <a:ext cx="4023360" cy="1234440"/>
          </a:xfrm>
          <a:prstGeom prst="roundRect">
            <a:avLst>
              <a:gd name="adj" fmla="val 7407"/>
            </a:avLst>
          </a:prstGeom>
          <a:solidFill>
            <a:srgbClr val="334155"/>
          </a:solidFill>
          <a:ln w="9525">
            <a:solidFill>
              <a:srgbClr val="475569"/>
            </a:solidFill>
            <a:prstDash val="solid"/>
          </a:ln>
        </p:spPr>
      </p:sp>
      <p:sp>
        <p:nvSpPr>
          <p:cNvPr id="5" name="Text 3"/>
          <p:cNvSpPr txBox="1"/>
          <p:nvPr/>
        </p:nvSpPr>
        <p:spPr>
          <a:xfrm>
            <a:off x="685800" y="1645920"/>
            <a:ext cx="3566160" cy="365760"/>
          </a:xfrm>
          <a:prstGeom prst="rect">
            <a:avLst/>
          </a:prstGeom>
          <a:noFill/>
          <a:ln/>
        </p:spPr>
        <p:txBody>
          <a:bodyPr wrap="square" lIns="0" tIns="0" rIns="0" bIns="0" rtlCol="0" anchor="ctr"/>
          <a:lstStyle/>
          <a:p>
            <a:pPr indent="0" marL="0">
              <a:buNone/>
            </a:pPr>
            <a:r>
              <a:rPr lang="en-US" sz="1800" b="1" dirty="0">
                <a:solidFill>
                  <a:srgbClr val="66C9C1"/>
                </a:solidFill>
                <a:latin typeface="Cambria" pitchFamily="34" charset="0"/>
                <a:ea typeface="Cambria" pitchFamily="34" charset="-122"/>
                <a:cs typeface="Cambria" pitchFamily="34" charset="-120"/>
              </a:rPr>
              <a:t>Contract</a:t>
            </a:r>
            <a:endParaRPr lang="en-US" sz="1800" dirty="0"/>
          </a:p>
        </p:txBody>
      </p:sp>
      <p:sp>
        <p:nvSpPr>
          <p:cNvPr id="6" name="Text 4"/>
          <p:cNvSpPr txBox="1"/>
          <p:nvPr/>
        </p:nvSpPr>
        <p:spPr>
          <a:xfrm>
            <a:off x="685800" y="2057400"/>
            <a:ext cx="3566160" cy="59436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Microsoft DPA and Product Terms apply.</a:t>
            </a:r>
            <a:endParaRPr lang="en-US" sz="1500" dirty="0"/>
          </a:p>
        </p:txBody>
      </p:sp>
      <p:sp>
        <p:nvSpPr>
          <p:cNvPr id="7" name="Shape 5"/>
          <p:cNvSpPr/>
          <p:nvPr/>
        </p:nvSpPr>
        <p:spPr>
          <a:xfrm>
            <a:off x="4663440" y="1508760"/>
            <a:ext cx="4023360" cy="1234440"/>
          </a:xfrm>
          <a:prstGeom prst="roundRect">
            <a:avLst>
              <a:gd name="adj" fmla="val 7407"/>
            </a:avLst>
          </a:prstGeom>
          <a:solidFill>
            <a:srgbClr val="334155"/>
          </a:solidFill>
          <a:ln w="9525">
            <a:solidFill>
              <a:srgbClr val="475569"/>
            </a:solidFill>
            <a:prstDash val="solid"/>
          </a:ln>
        </p:spPr>
      </p:sp>
      <p:sp>
        <p:nvSpPr>
          <p:cNvPr id="8" name="Text 6"/>
          <p:cNvSpPr txBox="1"/>
          <p:nvPr/>
        </p:nvSpPr>
        <p:spPr>
          <a:xfrm>
            <a:off x="4892040" y="1645920"/>
            <a:ext cx="3566160" cy="365760"/>
          </a:xfrm>
          <a:prstGeom prst="rect">
            <a:avLst/>
          </a:prstGeom>
          <a:noFill/>
          <a:ln/>
        </p:spPr>
        <p:txBody>
          <a:bodyPr wrap="square" lIns="0" tIns="0" rIns="0" bIns="0" rtlCol="0" anchor="ctr"/>
          <a:lstStyle/>
          <a:p>
            <a:pPr indent="0" marL="0">
              <a:buNone/>
            </a:pPr>
            <a:r>
              <a:rPr lang="en-US" sz="1800" b="1" dirty="0">
                <a:solidFill>
                  <a:srgbClr val="66C9C1"/>
                </a:solidFill>
                <a:latin typeface="Cambria" pitchFamily="34" charset="0"/>
                <a:ea typeface="Cambria" pitchFamily="34" charset="-122"/>
                <a:cs typeface="Cambria" pitchFamily="34" charset="-120"/>
              </a:rPr>
              <a:t>Training</a:t>
            </a:r>
            <a:endParaRPr lang="en-US" sz="1800" dirty="0"/>
          </a:p>
        </p:txBody>
      </p:sp>
      <p:sp>
        <p:nvSpPr>
          <p:cNvPr id="9" name="Text 7"/>
          <p:cNvSpPr txBox="1"/>
          <p:nvPr/>
        </p:nvSpPr>
        <p:spPr>
          <a:xfrm>
            <a:off x="4892040" y="2057400"/>
            <a:ext cx="3566160" cy="59436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Your prompts and data do not train the models.</a:t>
            </a:r>
            <a:endParaRPr lang="en-US" sz="1500" dirty="0"/>
          </a:p>
        </p:txBody>
      </p:sp>
      <p:sp>
        <p:nvSpPr>
          <p:cNvPr id="10" name="Shape 8"/>
          <p:cNvSpPr/>
          <p:nvPr/>
        </p:nvSpPr>
        <p:spPr>
          <a:xfrm>
            <a:off x="457200" y="2926080"/>
            <a:ext cx="4023360" cy="1234440"/>
          </a:xfrm>
          <a:prstGeom prst="roundRect">
            <a:avLst>
              <a:gd name="adj" fmla="val 7407"/>
            </a:avLst>
          </a:prstGeom>
          <a:solidFill>
            <a:srgbClr val="334155"/>
          </a:solidFill>
          <a:ln w="9525">
            <a:solidFill>
              <a:srgbClr val="475569"/>
            </a:solidFill>
            <a:prstDash val="solid"/>
          </a:ln>
        </p:spPr>
      </p:sp>
      <p:sp>
        <p:nvSpPr>
          <p:cNvPr id="11" name="Text 9"/>
          <p:cNvSpPr txBox="1"/>
          <p:nvPr/>
        </p:nvSpPr>
        <p:spPr>
          <a:xfrm>
            <a:off x="685800" y="3063240"/>
            <a:ext cx="3566160" cy="365760"/>
          </a:xfrm>
          <a:prstGeom prst="rect">
            <a:avLst/>
          </a:prstGeom>
          <a:noFill/>
          <a:ln/>
        </p:spPr>
        <p:txBody>
          <a:bodyPr wrap="square" lIns="0" tIns="0" rIns="0" bIns="0" rtlCol="0" anchor="ctr"/>
          <a:lstStyle/>
          <a:p>
            <a:pPr indent="0" marL="0">
              <a:buNone/>
            </a:pPr>
            <a:r>
              <a:rPr lang="en-US" sz="1800" b="1" dirty="0">
                <a:solidFill>
                  <a:srgbClr val="66C9C1"/>
                </a:solidFill>
                <a:latin typeface="Cambria" pitchFamily="34" charset="0"/>
                <a:ea typeface="Cambria" pitchFamily="34" charset="-122"/>
                <a:cs typeface="Cambria" pitchFamily="34" charset="-120"/>
              </a:rPr>
              <a:t>Access</a:t>
            </a:r>
            <a:endParaRPr lang="en-US" sz="1800" dirty="0"/>
          </a:p>
        </p:txBody>
      </p:sp>
      <p:sp>
        <p:nvSpPr>
          <p:cNvPr id="12" name="Text 10"/>
          <p:cNvSpPr txBox="1"/>
          <p:nvPr/>
        </p:nvSpPr>
        <p:spPr>
          <a:xfrm>
            <a:off x="685800" y="3474720"/>
            <a:ext cx="3566160" cy="59436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Your permissions, labels, retention and audit apply.</a:t>
            </a:r>
            <a:endParaRPr lang="en-US" sz="1500" dirty="0"/>
          </a:p>
        </p:txBody>
      </p:sp>
      <p:sp>
        <p:nvSpPr>
          <p:cNvPr id="13" name="Shape 11"/>
          <p:cNvSpPr/>
          <p:nvPr/>
        </p:nvSpPr>
        <p:spPr>
          <a:xfrm>
            <a:off x="4663440" y="2926080"/>
            <a:ext cx="4023360" cy="1234440"/>
          </a:xfrm>
          <a:prstGeom prst="roundRect">
            <a:avLst>
              <a:gd name="adj" fmla="val 7407"/>
            </a:avLst>
          </a:prstGeom>
          <a:solidFill>
            <a:srgbClr val="334155"/>
          </a:solidFill>
          <a:ln w="9525">
            <a:solidFill>
              <a:srgbClr val="475569"/>
            </a:solidFill>
            <a:prstDash val="solid"/>
          </a:ln>
        </p:spPr>
      </p:sp>
      <p:sp>
        <p:nvSpPr>
          <p:cNvPr id="14" name="Text 12"/>
          <p:cNvSpPr txBox="1"/>
          <p:nvPr/>
        </p:nvSpPr>
        <p:spPr>
          <a:xfrm>
            <a:off x="4892040" y="3063240"/>
            <a:ext cx="3566160" cy="365760"/>
          </a:xfrm>
          <a:prstGeom prst="rect">
            <a:avLst/>
          </a:prstGeom>
          <a:noFill/>
          <a:ln/>
        </p:spPr>
        <p:txBody>
          <a:bodyPr wrap="square" lIns="0" tIns="0" rIns="0" bIns="0" rtlCol="0" anchor="ctr"/>
          <a:lstStyle/>
          <a:p>
            <a:pPr indent="0" marL="0">
              <a:buNone/>
            </a:pPr>
            <a:r>
              <a:rPr lang="en-US" sz="1800" b="1" dirty="0">
                <a:solidFill>
                  <a:srgbClr val="66C9C1"/>
                </a:solidFill>
                <a:latin typeface="Cambria" pitchFamily="34" charset="0"/>
                <a:ea typeface="Cambria" pitchFamily="34" charset="-122"/>
                <a:cs typeface="Cambria" pitchFamily="34" charset="-120"/>
              </a:rPr>
              <a:t>Storage</a:t>
            </a:r>
            <a:endParaRPr lang="en-US" sz="1800" dirty="0"/>
          </a:p>
        </p:txBody>
      </p:sp>
      <p:sp>
        <p:nvSpPr>
          <p:cNvPr id="15" name="Text 13"/>
          <p:cNvSpPr txBox="1"/>
          <p:nvPr/>
        </p:nvSpPr>
        <p:spPr>
          <a:xfrm>
            <a:off x="4892040" y="3474720"/>
            <a:ext cx="3566160" cy="59436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Output stays in your tenant.</a:t>
            </a:r>
            <a:endParaRPr lang="en-US" sz="1500" dirty="0"/>
          </a:p>
        </p:txBody>
      </p:sp>
      <p:sp>
        <p:nvSpPr>
          <p:cNvPr id="16" name="Next">
            <a:hlinkClick r:id="rId1" tooltip="Go to slide 15" action="ppaction://hlinksldjump"/>
          </p:cNvPr>
          <p:cNvSpPr/>
          <p:nvPr/>
        </p:nvSpPr>
        <p:spPr>
          <a:xfrm>
            <a:off x="6766560" y="4160520"/>
            <a:ext cx="1920240" cy="365760"/>
          </a:xfrm>
          <a:prstGeom prst="roundRect">
            <a:avLst>
              <a:gd name="adj" fmla="val 20000"/>
            </a:avLst>
          </a:prstGeom>
          <a:solidFill>
            <a:srgbClr val="EC028C"/>
          </a:solid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Where it differs  &gt;</a:t>
            </a:r>
            <a:endParaRPr lang="en-US" sz="1300" dirty="0"/>
          </a:p>
        </p:txBody>
      </p:sp>
      <p:sp>
        <p:nvSpPr>
          <p:cNvPr id="17" name="Nav Home">
            <a:hlinkClick r:id="rId2"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18" name="Nav Depth">
            <a:hlinkClick r:id="rId3"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19" name="Nav GDPR">
            <a:hlinkClick r:id="rId4"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20" name="Back">
            <a:hlinkClick r:id="rId5" tooltip="Go to slide 2"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GDPR: where they differ</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The model behind the feature decides the answer.</a:t>
            </a:r>
            <a:endParaRPr lang="en-US" sz="1500" dirty="0"/>
          </a:p>
        </p:txBody>
      </p:sp>
      <p:sp>
        <p:nvSpPr>
          <p:cNvPr id="4" name="Shape 2"/>
          <p:cNvSpPr/>
          <p:nvPr/>
        </p:nvSpPr>
        <p:spPr>
          <a:xfrm>
            <a:off x="457200" y="1417320"/>
            <a:ext cx="1965960" cy="3108960"/>
          </a:xfrm>
          <a:prstGeom prst="roundRect">
            <a:avLst>
              <a:gd name="adj" fmla="val 4651"/>
            </a:avLst>
          </a:prstGeom>
          <a:solidFill>
            <a:srgbClr val="F1F5F4"/>
          </a:solidFill>
          <a:ln w="9525">
            <a:solidFill>
              <a:srgbClr val="CBD5E1"/>
            </a:solidFill>
            <a:prstDash val="solid"/>
          </a:ln>
        </p:spPr>
      </p:sp>
      <p:sp>
        <p:nvSpPr>
          <p:cNvPr id="5" name="Text 3"/>
          <p:cNvSpPr txBox="1"/>
          <p:nvPr/>
        </p:nvSpPr>
        <p:spPr>
          <a:xfrm>
            <a:off x="594360" y="1536192"/>
            <a:ext cx="1691640" cy="548640"/>
          </a:xfrm>
          <a:prstGeom prst="rect">
            <a:avLst/>
          </a:prstGeom>
          <a:noFill/>
          <a:ln/>
        </p:spPr>
        <p:txBody>
          <a:bodyPr wrap="square" lIns="0" tIns="0" rIns="0" bIns="0" rtlCol="0" anchor="t"/>
          <a:lstStyle/>
          <a:p>
            <a:pPr indent="0" marL="0">
              <a:buNone/>
            </a:pPr>
            <a:r>
              <a:rPr lang="en-US" sz="1500" b="1" dirty="0">
                <a:solidFill>
                  <a:srgbClr val="1E293B"/>
                </a:solidFill>
                <a:latin typeface="Cambria" pitchFamily="34" charset="0"/>
                <a:ea typeface="Cambria" pitchFamily="34" charset="-122"/>
                <a:cs typeface="Cambria" pitchFamily="34" charset="-120"/>
              </a:rPr>
              <a:t>Office apps</a:t>
            </a:r>
            <a:endParaRPr lang="en-US" sz="1500" dirty="0"/>
          </a:p>
        </p:txBody>
      </p:sp>
      <p:sp>
        <p:nvSpPr>
          <p:cNvPr id="6" name="Status Office apps"/>
          <p:cNvSpPr/>
          <p:nvPr/>
        </p:nvSpPr>
        <p:spPr>
          <a:xfrm>
            <a:off x="594360" y="2148840"/>
            <a:ext cx="1097280" cy="274320"/>
          </a:xfrm>
          <a:prstGeom prst="roundRect">
            <a:avLst>
              <a:gd name="adj" fmla="val 33333"/>
            </a:avLst>
          </a:prstGeom>
          <a:solidFill>
            <a:srgbClr val="F8E0DE"/>
          </a:solidFill>
          <a:ln/>
        </p:spPr>
        <p:txBody>
          <a:bodyPr wrap="square" lIns="0" tIns="0" rIns="0" bIns="0" rtlCol="0" anchor="ctr"/>
          <a:lstStyle/>
          <a:p>
            <a:pPr algn="ctr" indent="0" marL="0">
              <a:buNone/>
            </a:pPr>
            <a:r>
              <a:rPr lang="en-US" sz="1200" b="1" dirty="0">
                <a:solidFill>
                  <a:srgbClr val="A3322B"/>
                </a:solidFill>
                <a:latin typeface="Calibri" pitchFamily="34" charset="0"/>
                <a:ea typeface="Calibri" pitchFamily="34" charset="-122"/>
                <a:cs typeface="Calibri" pitchFamily="34" charset="-120"/>
              </a:rPr>
              <a:t>GAP</a:t>
            </a:r>
            <a:endParaRPr lang="en-US" sz="1200" dirty="0"/>
          </a:p>
        </p:txBody>
      </p:sp>
      <p:sp>
        <p:nvSpPr>
          <p:cNvPr id="7" name="Text 5"/>
          <p:cNvSpPr txBox="1"/>
          <p:nvPr/>
        </p:nvSpPr>
        <p:spPr>
          <a:xfrm>
            <a:off x="594360" y="2560320"/>
            <a:ext cx="1691640" cy="1828800"/>
          </a:xfrm>
          <a:prstGeom prst="rect">
            <a:avLst/>
          </a:prstGeom>
          <a:noFill/>
          <a:ln/>
        </p:spPr>
        <p:txBody>
          <a:bodyPr wrap="square" lIns="0" tIns="0" rIns="0" bIns="0" rtlCol="0" anchor="t"/>
          <a:lstStyle/>
          <a:p>
            <a:pPr indent="0" marL="0">
              <a:buNone/>
            </a:pPr>
            <a:r>
              <a:rPr lang="en-US" sz="1300" dirty="0">
                <a:solidFill>
                  <a:srgbClr val="1E293B"/>
                </a:solidFill>
                <a:latin typeface="Calibri" pitchFamily="34" charset="0"/>
                <a:ea typeface="Calibri" pitchFamily="34" charset="-122"/>
                <a:cs typeface="Calibri" pitchFamily="34" charset="-120"/>
              </a:rPr>
              <a:t>Anthropic models in Word, Excel and PowerPoint run outside the EU Data Boundary.</a:t>
            </a:r>
            <a:endParaRPr lang="en-US" sz="1300" dirty="0"/>
          </a:p>
        </p:txBody>
      </p:sp>
      <p:sp>
        <p:nvSpPr>
          <p:cNvPr id="8" name="Shape 6"/>
          <p:cNvSpPr/>
          <p:nvPr/>
        </p:nvSpPr>
        <p:spPr>
          <a:xfrm>
            <a:off x="2542032" y="1417320"/>
            <a:ext cx="1965960" cy="3108960"/>
          </a:xfrm>
          <a:prstGeom prst="roundRect">
            <a:avLst>
              <a:gd name="adj" fmla="val 4651"/>
            </a:avLst>
          </a:prstGeom>
          <a:solidFill>
            <a:srgbClr val="F1F5F4"/>
          </a:solidFill>
          <a:ln w="9525">
            <a:solidFill>
              <a:srgbClr val="CBD5E1"/>
            </a:solidFill>
            <a:prstDash val="solid"/>
          </a:ln>
        </p:spPr>
      </p:sp>
      <p:sp>
        <p:nvSpPr>
          <p:cNvPr id="9" name="Text 7"/>
          <p:cNvSpPr txBox="1"/>
          <p:nvPr/>
        </p:nvSpPr>
        <p:spPr>
          <a:xfrm>
            <a:off x="2679192" y="1536192"/>
            <a:ext cx="1691640" cy="548640"/>
          </a:xfrm>
          <a:prstGeom prst="rect">
            <a:avLst/>
          </a:prstGeom>
          <a:noFill/>
          <a:ln/>
        </p:spPr>
        <p:txBody>
          <a:bodyPr wrap="square" lIns="0" tIns="0" rIns="0" bIns="0" rtlCol="0" anchor="t"/>
          <a:lstStyle/>
          <a:p>
            <a:pPr indent="0" marL="0">
              <a:buNone/>
            </a:pPr>
            <a:r>
              <a:rPr lang="en-US" sz="1500" b="1" dirty="0">
                <a:solidFill>
                  <a:srgbClr val="1E293B"/>
                </a:solidFill>
                <a:latin typeface="Cambria" pitchFamily="34" charset="0"/>
                <a:ea typeface="Cambria" pitchFamily="34" charset="-122"/>
                <a:cs typeface="Cambria" pitchFamily="34" charset="-120"/>
              </a:rPr>
              <a:t>Copilot (chat and app)</a:t>
            </a:r>
            <a:endParaRPr lang="en-US" sz="1500" dirty="0"/>
          </a:p>
        </p:txBody>
      </p:sp>
      <p:sp>
        <p:nvSpPr>
          <p:cNvPr id="10" name="Status Copilot (chat and app)"/>
          <p:cNvSpPr/>
          <p:nvPr/>
        </p:nvSpPr>
        <p:spPr>
          <a:xfrm>
            <a:off x="2679192" y="2148840"/>
            <a:ext cx="1097280" cy="274320"/>
          </a:xfrm>
          <a:prstGeom prst="roundRect">
            <a:avLst>
              <a:gd name="adj" fmla="val 33333"/>
            </a:avLst>
          </a:prstGeom>
          <a:solidFill>
            <a:srgbClr val="DFF1E7"/>
          </a:solidFill>
          <a:ln/>
        </p:spPr>
        <p:txBody>
          <a:bodyPr wrap="square" lIns="0" tIns="0" rIns="0" bIns="0" rtlCol="0" anchor="ctr"/>
          <a:lstStyle/>
          <a:p>
            <a:pPr algn="ctr" indent="0" marL="0">
              <a:buNone/>
            </a:pPr>
            <a:r>
              <a:rPr lang="en-US" sz="1200" b="1" dirty="0">
                <a:solidFill>
                  <a:srgbClr val="1F7A4D"/>
                </a:solidFill>
                <a:latin typeface="Calibri" pitchFamily="34" charset="0"/>
                <a:ea typeface="Calibri" pitchFamily="34" charset="-122"/>
                <a:cs typeface="Calibri" pitchFamily="34" charset="-120"/>
              </a:rPr>
              <a:t>COVERED</a:t>
            </a:r>
            <a:endParaRPr lang="en-US" sz="1200" dirty="0"/>
          </a:p>
        </p:txBody>
      </p:sp>
      <p:sp>
        <p:nvSpPr>
          <p:cNvPr id="11" name="Text 9"/>
          <p:cNvSpPr txBox="1"/>
          <p:nvPr/>
        </p:nvSpPr>
        <p:spPr>
          <a:xfrm>
            <a:off x="2679192" y="2560320"/>
            <a:ext cx="1691640" cy="1828800"/>
          </a:xfrm>
          <a:prstGeom prst="rect">
            <a:avLst/>
          </a:prstGeom>
          <a:noFill/>
          <a:ln/>
        </p:spPr>
        <p:txBody>
          <a:bodyPr wrap="square" lIns="0" tIns="0" rIns="0" bIns="0" rtlCol="0" anchor="t"/>
          <a:lstStyle/>
          <a:p>
            <a:pPr indent="0" marL="0">
              <a:buNone/>
            </a:pPr>
            <a:r>
              <a:rPr lang="en-US" sz="1300" dirty="0">
                <a:solidFill>
                  <a:srgbClr val="1E293B"/>
                </a:solidFill>
                <a:latin typeface="Calibri" pitchFamily="34" charset="0"/>
                <a:ea typeface="Calibri" pitchFamily="34" charset="-122"/>
                <a:cs typeface="Calibri" pitchFamily="34" charset="-120"/>
              </a:rPr>
              <a:t>An EU Data Boundary service for EU users. Anthropic models are excluded.</a:t>
            </a:r>
            <a:endParaRPr lang="en-US" sz="1300" dirty="0"/>
          </a:p>
        </p:txBody>
      </p:sp>
      <p:sp>
        <p:nvSpPr>
          <p:cNvPr id="12" name="Shape 10"/>
          <p:cNvSpPr/>
          <p:nvPr/>
        </p:nvSpPr>
        <p:spPr>
          <a:xfrm>
            <a:off x="4626864" y="1417320"/>
            <a:ext cx="1965960" cy="3108960"/>
          </a:xfrm>
          <a:prstGeom prst="roundRect">
            <a:avLst>
              <a:gd name="adj" fmla="val 4651"/>
            </a:avLst>
          </a:prstGeom>
          <a:solidFill>
            <a:srgbClr val="F1F5F4"/>
          </a:solidFill>
          <a:ln w="9525">
            <a:solidFill>
              <a:srgbClr val="CBD5E1"/>
            </a:solidFill>
            <a:prstDash val="solid"/>
          </a:ln>
        </p:spPr>
      </p:sp>
      <p:sp>
        <p:nvSpPr>
          <p:cNvPr id="13" name="Text 11"/>
          <p:cNvSpPr txBox="1"/>
          <p:nvPr/>
        </p:nvSpPr>
        <p:spPr>
          <a:xfrm>
            <a:off x="4764024" y="1536192"/>
            <a:ext cx="1691640" cy="548640"/>
          </a:xfrm>
          <a:prstGeom prst="rect">
            <a:avLst/>
          </a:prstGeom>
          <a:noFill/>
          <a:ln/>
        </p:spPr>
        <p:txBody>
          <a:bodyPr wrap="square" lIns="0" tIns="0" rIns="0" bIns="0" rtlCol="0" anchor="t"/>
          <a:lstStyle/>
          <a:p>
            <a:pPr indent="0" marL="0">
              <a:buNone/>
            </a:pPr>
            <a:r>
              <a:rPr lang="en-US" sz="1500" b="1" dirty="0">
                <a:solidFill>
                  <a:srgbClr val="1E293B"/>
                </a:solidFill>
                <a:latin typeface="Cambria" pitchFamily="34" charset="0"/>
                <a:ea typeface="Cambria" pitchFamily="34" charset="-122"/>
                <a:cs typeface="Cambria" pitchFamily="34" charset="-120"/>
              </a:rPr>
              <a:t>Copilot Cowork</a:t>
            </a:r>
            <a:endParaRPr lang="en-US" sz="1500" dirty="0"/>
          </a:p>
        </p:txBody>
      </p:sp>
      <p:sp>
        <p:nvSpPr>
          <p:cNvPr id="14" name="Status Copilot Cowork">
            <a:hlinkClick r:id="rId1" tooltip="Go to slide 17" action="ppaction://hlinksldjump"/>
          </p:cNvPr>
          <p:cNvSpPr/>
          <p:nvPr/>
        </p:nvSpPr>
        <p:spPr>
          <a:xfrm>
            <a:off x="4764024" y="2148840"/>
            <a:ext cx="1097280" cy="274320"/>
          </a:xfrm>
          <a:prstGeom prst="roundRect">
            <a:avLst>
              <a:gd name="adj" fmla="val 33333"/>
            </a:avLst>
          </a:prstGeom>
          <a:solidFill>
            <a:srgbClr val="FBEEDB"/>
          </a:solidFill>
          <a:ln/>
        </p:spPr>
        <p:txBody>
          <a:bodyPr wrap="square" lIns="0" tIns="0" rIns="0" bIns="0" rtlCol="0" anchor="ctr"/>
          <a:lstStyle/>
          <a:p>
            <a:pPr algn="ctr" indent="0" marL="0">
              <a:buNone/>
            </a:pPr>
            <a:r>
              <a:rPr lang="en-US" sz="1200" b="1" dirty="0">
                <a:solidFill>
                  <a:srgbClr val="8A5200"/>
                </a:solidFill>
                <a:latin typeface="Calibri" pitchFamily="34" charset="0"/>
                <a:ea typeface="Calibri" pitchFamily="34" charset="-122"/>
                <a:cs typeface="Calibri" pitchFamily="34" charset="-120"/>
              </a:rPr>
              <a:t>CHECK</a:t>
            </a:r>
            <a:endParaRPr lang="en-US" sz="1200" dirty="0"/>
          </a:p>
        </p:txBody>
      </p:sp>
      <p:sp>
        <p:nvSpPr>
          <p:cNvPr id="15" name="Text 13"/>
          <p:cNvSpPr txBox="1"/>
          <p:nvPr/>
        </p:nvSpPr>
        <p:spPr>
          <a:xfrm>
            <a:off x="4764024" y="2560320"/>
            <a:ext cx="1691640" cy="1828800"/>
          </a:xfrm>
          <a:prstGeom prst="rect">
            <a:avLst/>
          </a:prstGeom>
          <a:noFill/>
          <a:ln/>
        </p:spPr>
        <p:txBody>
          <a:bodyPr wrap="square" lIns="0" tIns="0" rIns="0" bIns="0" rtlCol="0" anchor="t"/>
          <a:lstStyle/>
          <a:p>
            <a:pPr indent="0" marL="0">
              <a:buNone/>
            </a:pPr>
            <a:r>
              <a:rPr lang="en-US" sz="1300" dirty="0">
                <a:solidFill>
                  <a:srgbClr val="1E293B"/>
                </a:solidFill>
                <a:latin typeface="Calibri" pitchFamily="34" charset="0"/>
                <a:ea typeface="Calibri" pitchFamily="34" charset="-122"/>
                <a:cs typeface="Calibri" pitchFamily="34" charset="-120"/>
              </a:rPr>
              <a:t>Runs on Anthropic models at launch. No Cowork-specific EU statement found.</a:t>
            </a:r>
            <a:endParaRPr lang="en-US" sz="1300" dirty="0"/>
          </a:p>
        </p:txBody>
      </p:sp>
      <p:sp>
        <p:nvSpPr>
          <p:cNvPr id="16" name="Shape 14"/>
          <p:cNvSpPr/>
          <p:nvPr/>
        </p:nvSpPr>
        <p:spPr>
          <a:xfrm>
            <a:off x="6711696" y="1417320"/>
            <a:ext cx="1965960" cy="3108960"/>
          </a:xfrm>
          <a:prstGeom prst="roundRect">
            <a:avLst>
              <a:gd name="adj" fmla="val 4651"/>
            </a:avLst>
          </a:prstGeom>
          <a:solidFill>
            <a:srgbClr val="F1F5F4"/>
          </a:solidFill>
          <a:ln w="9525">
            <a:solidFill>
              <a:srgbClr val="CBD5E1"/>
            </a:solidFill>
            <a:prstDash val="solid"/>
          </a:ln>
        </p:spPr>
      </p:sp>
      <p:sp>
        <p:nvSpPr>
          <p:cNvPr id="17" name="Text 15"/>
          <p:cNvSpPr txBox="1"/>
          <p:nvPr/>
        </p:nvSpPr>
        <p:spPr>
          <a:xfrm>
            <a:off x="6848856" y="1536192"/>
            <a:ext cx="1691640" cy="548640"/>
          </a:xfrm>
          <a:prstGeom prst="rect">
            <a:avLst/>
          </a:prstGeom>
          <a:noFill/>
          <a:ln/>
        </p:spPr>
        <p:txBody>
          <a:bodyPr wrap="square" lIns="0" tIns="0" rIns="0" bIns="0" rtlCol="0" anchor="t"/>
          <a:lstStyle/>
          <a:p>
            <a:pPr indent="0" marL="0">
              <a:buNone/>
            </a:pPr>
            <a:r>
              <a:rPr lang="en-US" sz="1500" b="1" dirty="0">
                <a:solidFill>
                  <a:srgbClr val="1E293B"/>
                </a:solidFill>
                <a:latin typeface="Cambria" pitchFamily="34" charset="0"/>
                <a:ea typeface="Cambria" pitchFamily="34" charset="-122"/>
                <a:cs typeface="Cambria" pitchFamily="34" charset="-120"/>
              </a:rPr>
              <a:t>Scout / Autopilot</a:t>
            </a:r>
            <a:endParaRPr lang="en-US" sz="1500" dirty="0"/>
          </a:p>
        </p:txBody>
      </p:sp>
      <p:sp>
        <p:nvSpPr>
          <p:cNvPr id="18" name="Status Scout / Autopilot">
            <a:hlinkClick r:id="rId2" tooltip="Go to slide 17" action="ppaction://hlinksldjump"/>
          </p:cNvPr>
          <p:cNvSpPr/>
          <p:nvPr/>
        </p:nvSpPr>
        <p:spPr>
          <a:xfrm>
            <a:off x="6848856" y="2148840"/>
            <a:ext cx="1097280" cy="274320"/>
          </a:xfrm>
          <a:prstGeom prst="roundRect">
            <a:avLst>
              <a:gd name="adj" fmla="val 33333"/>
            </a:avLst>
          </a:prstGeom>
          <a:solidFill>
            <a:srgbClr val="F8E0DE"/>
          </a:solidFill>
          <a:ln/>
        </p:spPr>
        <p:txBody>
          <a:bodyPr wrap="square" lIns="0" tIns="0" rIns="0" bIns="0" rtlCol="0" anchor="ctr"/>
          <a:lstStyle/>
          <a:p>
            <a:pPr algn="ctr" indent="0" marL="0">
              <a:buNone/>
            </a:pPr>
            <a:r>
              <a:rPr lang="en-US" sz="1200" b="1" dirty="0">
                <a:solidFill>
                  <a:srgbClr val="A3322B"/>
                </a:solidFill>
                <a:latin typeface="Calibri" pitchFamily="34" charset="0"/>
                <a:ea typeface="Calibri" pitchFamily="34" charset="-122"/>
                <a:cs typeface="Calibri" pitchFamily="34" charset="-120"/>
              </a:rPr>
              <a:t>UNKNOWN</a:t>
            </a:r>
            <a:endParaRPr lang="en-US" sz="1200" dirty="0"/>
          </a:p>
        </p:txBody>
      </p:sp>
      <p:sp>
        <p:nvSpPr>
          <p:cNvPr id="19" name="Text 17"/>
          <p:cNvSpPr txBox="1"/>
          <p:nvPr/>
        </p:nvSpPr>
        <p:spPr>
          <a:xfrm>
            <a:off x="6848856" y="2560320"/>
            <a:ext cx="1691640" cy="1828800"/>
          </a:xfrm>
          <a:prstGeom prst="rect">
            <a:avLst/>
          </a:prstGeom>
          <a:noFill/>
          <a:ln/>
        </p:spPr>
        <p:txBody>
          <a:bodyPr wrap="square" lIns="0" tIns="0" rIns="0" bIns="0" rtlCol="0" anchor="t"/>
          <a:lstStyle/>
          <a:p>
            <a:pPr indent="0" marL="0">
              <a:buNone/>
            </a:pPr>
            <a:r>
              <a:rPr lang="en-US" sz="1300" dirty="0">
                <a:solidFill>
                  <a:srgbClr val="1E293B"/>
                </a:solidFill>
                <a:latin typeface="Calibri" pitchFamily="34" charset="0"/>
                <a:ea typeface="Calibri" pitchFamily="34" charset="-122"/>
                <a:cs typeface="Calibri" pitchFamily="34" charset="-120"/>
              </a:rPr>
              <a:t>No product-specific EU statement. Preview. Local file access.</a:t>
            </a:r>
            <a:endParaRPr lang="en-US" sz="1300" dirty="0"/>
          </a:p>
        </p:txBody>
      </p:sp>
      <p:sp>
        <p:nvSpPr>
          <p:cNvPr id="20" name="Click cue"/>
          <p:cNvSpPr/>
          <p:nvPr/>
        </p:nvSpPr>
        <p:spPr>
          <a:xfrm>
            <a:off x="7498080" y="987552"/>
            <a:ext cx="1188720" cy="237744"/>
          </a:xfrm>
          <a:prstGeom prst="roundRect">
            <a:avLst>
              <a:gd name="adj" fmla="val 46154"/>
            </a:avLst>
          </a:prstGeom>
          <a:solidFill>
            <a:srgbClr val="EC028C"/>
          </a:solid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CLICK CHECK</a:t>
            </a:r>
            <a:endParaRPr lang="en-US" sz="1000" dirty="0"/>
          </a:p>
        </p:txBody>
      </p:sp>
      <p:sp>
        <p:nvSpPr>
          <p:cNvPr id="21" name="Nav Home">
            <a:hlinkClick r:id="rId3"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22" name="Nav Depth">
            <a:hlinkClick r:id="rId4"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23" name="Nav GDPR">
            <a:hlinkClick r:id="rId5"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24" name="Back">
            <a:hlinkClick r:id="rId6" tooltip="Go to slide 14"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Are the GDPR differences still big?</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Small on paper, bigger in the model.</a:t>
            </a:r>
            <a:endParaRPr lang="en-US" sz="1500" dirty="0"/>
          </a:p>
        </p:txBody>
      </p:sp>
      <p:sp>
        <p:nvSpPr>
          <p:cNvPr id="4" name="Verdict Small"/>
          <p:cNvSpPr/>
          <p:nvPr/>
        </p:nvSpPr>
        <p:spPr>
          <a:xfrm>
            <a:off x="457200" y="1463040"/>
            <a:ext cx="1371600" cy="868680"/>
          </a:xfrm>
          <a:prstGeom prst="roundRect">
            <a:avLst>
              <a:gd name="adj" fmla="val 10526"/>
            </a:avLst>
          </a:prstGeom>
          <a:solidFill>
            <a:srgbClr val="DFF1E7"/>
          </a:solidFill>
          <a:ln/>
        </p:spPr>
        <p:txBody>
          <a:bodyPr wrap="square" lIns="0" tIns="0" rIns="0" bIns="0" rtlCol="0" anchor="ctr"/>
          <a:lstStyle/>
          <a:p>
            <a:pPr algn="ctr" indent="0" marL="0">
              <a:buNone/>
            </a:pPr>
            <a:r>
              <a:rPr lang="en-US" sz="2200" b="1" dirty="0">
                <a:solidFill>
                  <a:srgbClr val="1F7A4D"/>
                </a:solidFill>
                <a:latin typeface="Cambria" pitchFamily="34" charset="0"/>
                <a:ea typeface="Cambria" pitchFamily="34" charset="-122"/>
                <a:cs typeface="Cambria" pitchFamily="34" charset="-120"/>
              </a:rPr>
              <a:t>Small</a:t>
            </a:r>
            <a:endParaRPr lang="en-US" sz="2200" dirty="0"/>
          </a:p>
        </p:txBody>
      </p:sp>
      <p:sp>
        <p:nvSpPr>
          <p:cNvPr id="5" name="Text 3"/>
          <p:cNvSpPr txBox="1"/>
          <p:nvPr/>
        </p:nvSpPr>
        <p:spPr>
          <a:xfrm>
            <a:off x="2011680" y="1463040"/>
            <a:ext cx="6675120" cy="868680"/>
          </a:xfrm>
          <a:prstGeom prst="rect">
            <a:avLst/>
          </a:prstGeom>
          <a:noFill/>
          <a:ln/>
        </p:spPr>
        <p:txBody>
          <a:bodyPr wrap="square" lIns="0" tIns="0" rIns="0" bIns="0" rtlCol="0" anchor="ctr"/>
          <a:lstStyle/>
          <a:p>
            <a:pPr indent="0" marL="0">
              <a:buNone/>
            </a:pPr>
            <a:r>
              <a:rPr lang="en-US" sz="1700" b="1" dirty="0">
                <a:solidFill>
                  <a:srgbClr val="1E293B"/>
                </a:solidFill>
                <a:latin typeface="Calibri" pitchFamily="34" charset="0"/>
                <a:ea typeface="Calibri" pitchFamily="34" charset="-122"/>
                <a:cs typeface="Calibri" pitchFamily="34" charset="-120"/>
              </a:rPr>
              <a:t>Contract and access model</a:t>
            </a:r>
            <a:endParaRPr lang="en-US" sz="1700" dirty="0"/>
          </a:p>
          <a:p>
            <a:pPr indent="0" marL="0">
              <a:buNone/>
            </a:pPr>
            <a:r>
              <a:rPr lang="en-US" sz="1400" dirty="0">
                <a:solidFill>
                  <a:srgbClr val="1E293B"/>
                </a:solidFill>
                <a:latin typeface="Calibri" pitchFamily="34" charset="0"/>
                <a:ea typeface="Calibri" pitchFamily="34" charset="-122"/>
                <a:cs typeface="Calibri" pitchFamily="34" charset="-120"/>
              </a:rPr>
              <a:t>Same DPA, permissions, labels and tenant storage.</a:t>
            </a:r>
            <a:endParaRPr lang="en-US" sz="1700" dirty="0"/>
          </a:p>
        </p:txBody>
      </p:sp>
      <p:sp>
        <p:nvSpPr>
          <p:cNvPr id="6" name="Verdict Medium"/>
          <p:cNvSpPr/>
          <p:nvPr/>
        </p:nvSpPr>
        <p:spPr>
          <a:xfrm>
            <a:off x="457200" y="2514600"/>
            <a:ext cx="1371600" cy="868680"/>
          </a:xfrm>
          <a:prstGeom prst="roundRect">
            <a:avLst>
              <a:gd name="adj" fmla="val 10526"/>
            </a:avLst>
          </a:prstGeom>
          <a:solidFill>
            <a:srgbClr val="FBEEDB"/>
          </a:solidFill>
          <a:ln/>
        </p:spPr>
        <p:txBody>
          <a:bodyPr wrap="square" lIns="0" tIns="0" rIns="0" bIns="0" rtlCol="0" anchor="ctr"/>
          <a:lstStyle/>
          <a:p>
            <a:pPr algn="ctr" indent="0" marL="0">
              <a:buNone/>
            </a:pPr>
            <a:r>
              <a:rPr lang="en-US" sz="2200" b="1" dirty="0">
                <a:solidFill>
                  <a:srgbClr val="8A5200"/>
                </a:solidFill>
                <a:latin typeface="Cambria" pitchFamily="34" charset="0"/>
                <a:ea typeface="Cambria" pitchFamily="34" charset="-122"/>
                <a:cs typeface="Cambria" pitchFamily="34" charset="-120"/>
              </a:rPr>
              <a:t>Medium</a:t>
            </a:r>
            <a:endParaRPr lang="en-US" sz="2200" dirty="0"/>
          </a:p>
        </p:txBody>
      </p:sp>
      <p:sp>
        <p:nvSpPr>
          <p:cNvPr id="7" name="Text 5"/>
          <p:cNvSpPr txBox="1"/>
          <p:nvPr/>
        </p:nvSpPr>
        <p:spPr>
          <a:xfrm>
            <a:off x="2011680" y="2514600"/>
            <a:ext cx="6675120" cy="868680"/>
          </a:xfrm>
          <a:prstGeom prst="rect">
            <a:avLst/>
          </a:prstGeom>
          <a:noFill/>
          <a:ln/>
        </p:spPr>
        <p:txBody>
          <a:bodyPr wrap="square" lIns="0" tIns="0" rIns="0" bIns="0" rtlCol="0" anchor="ctr"/>
          <a:lstStyle/>
          <a:p>
            <a:pPr indent="0" marL="0">
              <a:buNone/>
            </a:pPr>
            <a:r>
              <a:rPr lang="en-US" sz="1700" b="1" dirty="0">
                <a:solidFill>
                  <a:srgbClr val="1E293B"/>
                </a:solidFill>
                <a:latin typeface="Calibri" pitchFamily="34" charset="0"/>
                <a:ea typeface="Calibri" pitchFamily="34" charset="-122"/>
                <a:cs typeface="Calibri" pitchFamily="34" charset="-120"/>
              </a:rPr>
              <a:t>Model choice and location</a:t>
            </a:r>
            <a:endParaRPr lang="en-US" sz="1700" dirty="0"/>
          </a:p>
          <a:p>
            <a:pPr indent="0" marL="0">
              <a:buNone/>
            </a:pPr>
            <a:r>
              <a:rPr lang="en-US" sz="1400" dirty="0">
                <a:solidFill>
                  <a:srgbClr val="1E293B"/>
                </a:solidFill>
                <a:latin typeface="Calibri" pitchFamily="34" charset="0"/>
                <a:ea typeface="Calibri" pitchFamily="34" charset="-122"/>
                <a:cs typeface="Calibri" pitchFamily="34" charset="-120"/>
              </a:rPr>
              <a:t>Anthropic models sit outside the EU Data Boundary. Some other models can process inside it.</a:t>
            </a:r>
            <a:endParaRPr lang="en-US" sz="1700" dirty="0"/>
          </a:p>
        </p:txBody>
      </p:sp>
      <p:sp>
        <p:nvSpPr>
          <p:cNvPr id="8" name="Verdict Large"/>
          <p:cNvSpPr/>
          <p:nvPr/>
        </p:nvSpPr>
        <p:spPr>
          <a:xfrm>
            <a:off x="457200" y="3566160"/>
            <a:ext cx="1371600" cy="868680"/>
          </a:xfrm>
          <a:prstGeom prst="roundRect">
            <a:avLst>
              <a:gd name="adj" fmla="val 10526"/>
            </a:avLst>
          </a:prstGeom>
          <a:solidFill>
            <a:srgbClr val="F8E0DE"/>
          </a:solidFill>
          <a:ln/>
        </p:spPr>
        <p:txBody>
          <a:bodyPr wrap="square" lIns="0" tIns="0" rIns="0" bIns="0" rtlCol="0" anchor="ctr"/>
          <a:lstStyle/>
          <a:p>
            <a:pPr algn="ctr" indent="0" marL="0">
              <a:buNone/>
            </a:pPr>
            <a:r>
              <a:rPr lang="en-US" sz="2200" b="1" dirty="0">
                <a:solidFill>
                  <a:srgbClr val="A3322B"/>
                </a:solidFill>
                <a:latin typeface="Cambria" pitchFamily="34" charset="0"/>
                <a:ea typeface="Cambria" pitchFamily="34" charset="-122"/>
                <a:cs typeface="Cambria" pitchFamily="34" charset="-120"/>
              </a:rPr>
              <a:t>Large</a:t>
            </a:r>
            <a:endParaRPr lang="en-US" sz="2200" dirty="0"/>
          </a:p>
        </p:txBody>
      </p:sp>
      <p:sp>
        <p:nvSpPr>
          <p:cNvPr id="9" name="Text 7"/>
          <p:cNvSpPr txBox="1"/>
          <p:nvPr/>
        </p:nvSpPr>
        <p:spPr>
          <a:xfrm>
            <a:off x="2011680" y="3566160"/>
            <a:ext cx="6675120" cy="868680"/>
          </a:xfrm>
          <a:prstGeom prst="rect">
            <a:avLst/>
          </a:prstGeom>
          <a:noFill/>
          <a:ln/>
        </p:spPr>
        <p:txBody>
          <a:bodyPr wrap="square" lIns="0" tIns="0" rIns="0" bIns="0" rtlCol="0" anchor="ctr"/>
          <a:lstStyle/>
          <a:p>
            <a:pPr indent="0" marL="0">
              <a:buNone/>
            </a:pPr>
            <a:r>
              <a:rPr lang="en-US" sz="1700" b="1" dirty="0">
                <a:solidFill>
                  <a:srgbClr val="1E293B"/>
                </a:solidFill>
                <a:latin typeface="Calibri" pitchFamily="34" charset="0"/>
                <a:ea typeface="Calibri" pitchFamily="34" charset="-122"/>
                <a:cs typeface="Calibri" pitchFamily="34" charset="-120"/>
              </a:rPr>
              <a:t>Scout and Autopilot</a:t>
            </a:r>
            <a:endParaRPr lang="en-US" sz="1700" dirty="0"/>
          </a:p>
          <a:p>
            <a:pPr indent="0" marL="0">
              <a:buNone/>
            </a:pPr>
            <a:r>
              <a:rPr lang="en-US" sz="1400" dirty="0">
                <a:solidFill>
                  <a:srgbClr val="1E293B"/>
                </a:solidFill>
                <a:latin typeface="Calibri" pitchFamily="34" charset="0"/>
                <a:ea typeface="Calibri" pitchFamily="34" charset="-122"/>
                <a:cs typeface="Calibri" pitchFamily="34" charset="-120"/>
              </a:rPr>
              <a:t>No product-specific EU statement, local file access, and still preview.</a:t>
            </a:r>
            <a:endParaRPr lang="en-US" sz="1700" dirty="0"/>
          </a:p>
        </p:txBody>
      </p:sp>
      <p:sp>
        <p:nvSpPr>
          <p:cNvPr id="10" name="Nav Home">
            <a:hlinkClick r:id="rId1"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11" name="Nav Depth">
            <a:hlinkClick r:id="rId2"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12" name="Nav GDPR">
            <a:hlinkClick r:id="rId3"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13" name="Back">
            <a:hlinkClick r:id="rId4" tooltip="Go to slide 15"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1E293B"/>
                </a:solidFill>
                <a:latin typeface="Cambria" pitchFamily="34" charset="0"/>
                <a:ea typeface="Cambria" pitchFamily="34" charset="-122"/>
                <a:cs typeface="Cambria" pitchFamily="34" charset="-120"/>
              </a:rPr>
              <a:t>Five questions to get from Microsoft in writing</a:t>
            </a:r>
            <a:endParaRPr lang="en-US" sz="2800" dirty="0"/>
          </a:p>
        </p:txBody>
      </p:sp>
      <p:sp>
        <p:nvSpPr>
          <p:cNvPr id="3" name="Text 1"/>
          <p:cNvSpPr txBox="1"/>
          <p:nvPr/>
        </p:nvSpPr>
        <p:spPr>
          <a:xfrm>
            <a:off x="457200" y="896112"/>
            <a:ext cx="8229600" cy="365760"/>
          </a:xfrm>
          <a:prstGeom prst="rect">
            <a:avLst/>
          </a:prstGeom>
          <a:noFill/>
          <a:ln/>
        </p:spPr>
        <p:txBody>
          <a:bodyPr wrap="square" lIns="0" tIns="0" rIns="0" bIns="0" rtlCol="0" anchor="t"/>
          <a:lstStyle/>
          <a:p>
            <a:pPr indent="0" marL="0">
              <a:buNone/>
            </a:pPr>
            <a:r>
              <a:rPr lang="en-US" sz="1500" i="1" dirty="0">
                <a:solidFill>
                  <a:srgbClr val="475569"/>
                </a:solidFill>
                <a:latin typeface="Calibri" pitchFamily="34" charset="0"/>
                <a:ea typeface="Calibri" pitchFamily="34" charset="-122"/>
                <a:cs typeface="Calibri" pitchFamily="34" charset="-120"/>
              </a:rPr>
              <a:t>Check them in your own tenant and with your DPO too.</a:t>
            </a:r>
            <a:endParaRPr lang="en-US" sz="1500" dirty="0"/>
          </a:p>
        </p:txBody>
      </p:sp>
      <p:sp>
        <p:nvSpPr>
          <p:cNvPr id="4" name="Text 2"/>
          <p:cNvSpPr txBox="1"/>
          <p:nvPr/>
        </p:nvSpPr>
        <p:spPr>
          <a:xfrm>
            <a:off x="457200" y="1463040"/>
            <a:ext cx="8229600" cy="2926080"/>
          </a:xfrm>
          <a:prstGeom prst="rect">
            <a:avLst/>
          </a:prstGeom>
          <a:noFill/>
          <a:ln/>
        </p:spPr>
        <p:txBody>
          <a:bodyPr wrap="square" lIns="0" tIns="0" rIns="0" bIns="0" rtlCol="0" anchor="t"/>
          <a:lstStyle/>
          <a:p>
            <a:pPr marL="279400" indent="-279400">
              <a:spcAft>
                <a:spcPts val="900"/>
              </a:spcAft>
              <a:buSzPct val="100000"/>
              <a:buFont typeface="+mj-lt"/>
              <a:buAutoNum type="arabicPeriod" startAt="1"/>
            </a:pPr>
            <a:r>
              <a:rPr lang="en-US" sz="1600" dirty="0">
                <a:solidFill>
                  <a:srgbClr val="1E293B"/>
                </a:solidFill>
                <a:latin typeface="Calibri" pitchFamily="34" charset="0"/>
                <a:ea typeface="Calibri" pitchFamily="34" charset="-122"/>
                <a:cs typeface="Calibri" pitchFamily="34" charset="-120"/>
              </a:rPr>
              <a:t>Which models process Copilot Cowork requests in my tenant, and where?</a:t>
            </a:r>
            <a:endParaRPr lang="en-US" sz="1600" dirty="0"/>
          </a:p>
          <a:p>
            <a:pPr marL="279400" indent="-279400">
              <a:spcAft>
                <a:spcPts val="900"/>
              </a:spcAft>
              <a:buSzPct val="100000"/>
              <a:buFont typeface="+mj-lt"/>
              <a:buAutoNum type="arabicPeriod" startAt="1"/>
            </a:pPr>
            <a:r>
              <a:rPr lang="en-US" sz="1600" dirty="0">
                <a:solidFill>
                  <a:srgbClr val="1E293B"/>
                </a:solidFill>
                <a:latin typeface="Calibri" pitchFamily="34" charset="0"/>
                <a:ea typeface="Calibri" pitchFamily="34" charset="-122"/>
                <a:cs typeface="Calibri" pitchFamily="34" charset="-120"/>
              </a:rPr>
              <a:t>Can Cowork run for an EU tenant with the Anthropic subprocessor setting off?</a:t>
            </a:r>
            <a:endParaRPr lang="en-US" sz="1600" dirty="0"/>
          </a:p>
          <a:p>
            <a:pPr marL="279400" indent="-279400">
              <a:spcAft>
                <a:spcPts val="900"/>
              </a:spcAft>
              <a:buSzPct val="100000"/>
              <a:buFont typeface="+mj-lt"/>
              <a:buAutoNum type="arabicPeriod" startAt="1"/>
            </a:pPr>
            <a:r>
              <a:rPr lang="en-US" sz="1600" dirty="0">
                <a:solidFill>
                  <a:srgbClr val="1E293B"/>
                </a:solidFill>
                <a:latin typeface="Calibri" pitchFamily="34" charset="0"/>
                <a:ea typeface="Calibri" pitchFamily="34" charset="-122"/>
                <a:cs typeface="Calibri" pitchFamily="34" charset="-120"/>
              </a:rPr>
              <a:t>Is Autopilot covered by the EU Data Boundary, and which subprocessors does it use?</a:t>
            </a:r>
            <a:endParaRPr lang="en-US" sz="1600" dirty="0"/>
          </a:p>
          <a:p>
            <a:pPr marL="279400" indent="-279400">
              <a:spcAft>
                <a:spcPts val="900"/>
              </a:spcAft>
              <a:buSzPct val="100000"/>
              <a:buFont typeface="+mj-lt"/>
              <a:buAutoNum type="arabicPeriod" startAt="1"/>
            </a:pPr>
            <a:r>
              <a:rPr lang="en-US" sz="1600" dirty="0">
                <a:solidFill>
                  <a:srgbClr val="1E293B"/>
                </a:solidFill>
                <a:latin typeface="Calibri" pitchFamily="34" charset="0"/>
                <a:ea typeface="Calibri" pitchFamily="34" charset="-122"/>
                <a:cs typeface="Calibri" pitchFamily="34" charset="-120"/>
              </a:rPr>
              <a:t>Is flex routing active in my tenant?</a:t>
            </a:r>
            <a:endParaRPr lang="en-US" sz="1600" dirty="0"/>
          </a:p>
          <a:p>
            <a:pPr marL="279400" indent="-279400">
              <a:spcAft>
                <a:spcPts val="900"/>
              </a:spcAft>
              <a:buSzPct val="100000"/>
              <a:buFont typeface="+mj-lt"/>
              <a:buAutoNum type="arabicPeriod" startAt="1"/>
            </a:pPr>
            <a:r>
              <a:rPr lang="en-US" sz="1600" dirty="0">
                <a:solidFill>
                  <a:srgbClr val="1E293B"/>
                </a:solidFill>
                <a:latin typeface="Calibri" pitchFamily="34" charset="0"/>
                <a:ea typeface="Calibri" pitchFamily="34" charset="-122"/>
                <a:cs typeface="Calibri" pitchFamily="34" charset="-120"/>
              </a:rPr>
              <a:t>When does Data Loss Prevention for Cowork arrive?</a:t>
            </a:r>
            <a:endParaRPr lang="en-US" sz="1600" dirty="0"/>
          </a:p>
        </p:txBody>
      </p:sp>
      <p:sp>
        <p:nvSpPr>
          <p:cNvPr id="5" name="Nav Home">
            <a:hlinkClick r:id="rId1"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6" name="Nav Depth">
            <a:hlinkClick r:id="rId2"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7" name="Nav GDPR">
            <a:hlinkClick r:id="rId3"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8" name="Back">
            <a:hlinkClick r:id="rId4" tooltip="Go to slide 2"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E293B"/>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The Paul-Take</a:t>
            </a:r>
            <a:endParaRPr lang="en-US" sz="2800" dirty="0"/>
          </a:p>
        </p:txBody>
      </p:sp>
      <p:sp>
        <p:nvSpPr>
          <p:cNvPr id="3" name="Text 1"/>
          <p:cNvSpPr txBox="1"/>
          <p:nvPr/>
        </p:nvSpPr>
        <p:spPr>
          <a:xfrm>
            <a:off x="457200" y="1005840"/>
            <a:ext cx="8229600" cy="1371600"/>
          </a:xfrm>
          <a:prstGeom prst="rect">
            <a:avLst/>
          </a:prstGeom>
          <a:noFill/>
          <a:ln/>
        </p:spPr>
        <p:txBody>
          <a:bodyPr wrap="square" lIns="0" tIns="0" rIns="0" bIns="0" rtlCol="0" anchor="t"/>
          <a:lstStyle/>
          <a:p>
            <a:pPr indent="0" marL="0">
              <a:buNone/>
            </a:pPr>
            <a:r>
              <a:rPr lang="en-US" sz="2200" dirty="0">
                <a:solidFill>
                  <a:srgbClr val="FFFFFF"/>
                </a:solidFill>
                <a:latin typeface="Cambria" pitchFamily="34" charset="0"/>
                <a:ea typeface="Cambria" pitchFamily="34" charset="-122"/>
                <a:cs typeface="Cambria" pitchFamily="34" charset="-120"/>
              </a:rPr>
              <a:t>The GDPR baseline is the same. The model is the difference. Before you roll out Cowork in the EU, find out where the model runs.</a:t>
            </a:r>
            <a:endParaRPr lang="en-US" sz="2200" dirty="0"/>
          </a:p>
        </p:txBody>
      </p:sp>
      <p:sp>
        <p:nvSpPr>
          <p:cNvPr id="4" name="Text 2"/>
          <p:cNvSpPr txBox="1"/>
          <p:nvPr/>
        </p:nvSpPr>
        <p:spPr>
          <a:xfrm>
            <a:off x="457200" y="2423160"/>
            <a:ext cx="8229600" cy="822960"/>
          </a:xfrm>
          <a:prstGeom prst="rect">
            <a:avLst/>
          </a:prstGeom>
          <a:noFill/>
          <a:ln/>
        </p:spPr>
        <p:txBody>
          <a:bodyPr wrap="square" lIns="0" tIns="0" rIns="0" bIns="0" rtlCol="0" anchor="t"/>
          <a:lstStyle/>
          <a:p>
            <a:pPr indent="0" marL="0">
              <a:buNone/>
            </a:pPr>
            <a:r>
              <a:rPr lang="en-US" sz="1600" dirty="0">
                <a:solidFill>
                  <a:srgbClr val="CBD5E1"/>
                </a:solidFill>
                <a:latin typeface="Calibri" pitchFamily="34" charset="0"/>
                <a:ea typeface="Calibri" pitchFamily="34" charset="-122"/>
                <a:cs typeface="Calibri" pitchFamily="34" charset="-120"/>
              </a:rPr>
              <a:t>And on depth: the skill is just the instructions. The toolbox around it is where Cowork pulls ahead of the Office apps.</a:t>
            </a:r>
            <a:endParaRPr lang="en-US" sz="1600" dirty="0"/>
          </a:p>
        </p:txBody>
      </p:sp>
      <p:sp>
        <p:nvSpPr>
          <p:cNvPr id="5" name="Text 3"/>
          <p:cNvSpPr txBox="1"/>
          <p:nvPr/>
        </p:nvSpPr>
        <p:spPr>
          <a:xfrm>
            <a:off x="457200" y="3520440"/>
            <a:ext cx="8229600" cy="731520"/>
          </a:xfrm>
          <a:prstGeom prst="rect">
            <a:avLst/>
          </a:prstGeom>
          <a:noFill/>
          <a:ln/>
        </p:spPr>
        <p:txBody>
          <a:bodyPr wrap="square" lIns="0" tIns="0" rIns="0" bIns="0" rtlCol="0" anchor="t"/>
          <a:lstStyle/>
          <a:p>
            <a:pPr indent="0" marL="0">
              <a:buNone/>
            </a:pPr>
            <a:r>
              <a:rPr lang="en-US" sz="1100" dirty="0">
                <a:solidFill>
                  <a:srgbClr val="94A3B8"/>
                </a:solidFill>
                <a:latin typeface="Calibri" pitchFamily="34" charset="0"/>
                <a:ea typeface="Calibri" pitchFamily="34" charset="-122"/>
                <a:cs typeface="Calibri" pitchFamily="34" charset="-120"/>
              </a:rPr>
              <a:t>Sources: Microsoft Learn (Copilot privacy, Anthropic models in Microsoft Online Services, EU Data Boundary), Microsoft 365 blog (Copilot Cowork GA, 16 June 2026), Microsoft Copilot blog (Scout). Research summary, not legal advice. Status 15 October 2026.</a:t>
            </a:r>
            <a:endParaRPr lang="en-US" sz="1100" dirty="0"/>
          </a:p>
        </p:txBody>
      </p:sp>
      <p:sp>
        <p:nvSpPr>
          <p:cNvPr id="6" name="Text 4"/>
          <p:cNvSpPr txBox="1"/>
          <p:nvPr/>
        </p:nvSpPr>
        <p:spPr>
          <a:xfrm>
            <a:off x="457200" y="4526280"/>
            <a:ext cx="5486400" cy="320040"/>
          </a:xfrm>
          <a:prstGeom prst="rect">
            <a:avLst/>
          </a:prstGeom>
          <a:noFill/>
          <a:ln/>
        </p:spPr>
        <p:txBody>
          <a:bodyPr wrap="square" lIns="0" tIns="0" rIns="0" bIns="0" rtlCol="0" anchor="ctr"/>
          <a:lstStyle/>
          <a:p>
            <a:pPr indent="0" marL="0">
              <a:buNone/>
            </a:pPr>
            <a:r>
              <a:rPr lang="en-US" sz="1300" b="1" dirty="0">
                <a:solidFill>
                  <a:srgbClr val="EC028C"/>
                </a:solidFill>
                <a:latin typeface="Calibri" pitchFamily="34" charset="0"/>
                <a:ea typeface="Calibri" pitchFamily="34" charset="-122"/>
                <a:cs typeface="Calibri" pitchFamily="34" charset="-120"/>
              </a:rPr>
              <a:t>Paul Keijzers | KbWorks | kbworks.eu</a:t>
            </a:r>
            <a:endParaRPr lang="en-US" sz="1300" dirty="0"/>
          </a:p>
        </p:txBody>
      </p:sp>
      <p:sp>
        <p:nvSpPr>
          <p:cNvPr id="7" name="Nav Home">
            <a:hlinkClick r:id="rId1" tooltip="Go to slide 2" action="ppaction://hlinksldjump"/>
          </p:cNvPr>
          <p:cNvSpPr/>
          <p:nvPr/>
        </p:nvSpPr>
        <p:spPr>
          <a:xfrm>
            <a:off x="521208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Home</a:t>
            </a:r>
            <a:endParaRPr lang="en-US" sz="1200" dirty="0"/>
          </a:p>
        </p:txBody>
      </p:sp>
      <p:sp>
        <p:nvSpPr>
          <p:cNvPr id="8" name="Nav Depth">
            <a:hlinkClick r:id="rId2" tooltip="Go to slide 8" action="ppaction://hlinksldjump"/>
          </p:cNvPr>
          <p:cNvSpPr/>
          <p:nvPr/>
        </p:nvSpPr>
        <p:spPr>
          <a:xfrm>
            <a:off x="617220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Depth</a:t>
            </a:r>
            <a:endParaRPr lang="en-US" sz="1200" dirty="0"/>
          </a:p>
        </p:txBody>
      </p:sp>
      <p:sp>
        <p:nvSpPr>
          <p:cNvPr id="9" name="Nav GDPR">
            <a:hlinkClick r:id="rId3" tooltip="Go to slide 14" action="ppaction://hlinksldjump"/>
          </p:cNvPr>
          <p:cNvSpPr/>
          <p:nvPr/>
        </p:nvSpPr>
        <p:spPr>
          <a:xfrm>
            <a:off x="7132320" y="4727448"/>
            <a:ext cx="868680" cy="274320"/>
          </a:xfrm>
          <a:prstGeom prst="roundRect">
            <a:avLst>
              <a:gd name="adj" fmla="val 26667"/>
            </a:avLst>
          </a:prstGeom>
          <a:solidFill>
            <a:srgbClr val="F1F5F4"/>
          </a:solidFill>
          <a:ln/>
        </p:spPr>
        <p:txBody>
          <a:bodyPr wrap="square" lIns="0" tIns="0" rIns="0" bIns="0" rtlCol="0" anchor="ctr"/>
          <a:lstStyle/>
          <a:p>
            <a:pPr algn="ctr" indent="0" marL="0">
              <a:buNone/>
            </a:pPr>
            <a:r>
              <a:rPr lang="en-US" sz="1200" b="1" dirty="0">
                <a:solidFill>
                  <a:srgbClr val="007A72"/>
                </a:solidFill>
                <a:latin typeface="Calibri" pitchFamily="34" charset="0"/>
                <a:ea typeface="Calibri" pitchFamily="34" charset="-122"/>
                <a:cs typeface="Calibri" pitchFamily="34" charset="-120"/>
              </a:rPr>
              <a:t>GDPR</a:t>
            </a:r>
            <a:endParaRPr lang="en-US" sz="1200" dirty="0"/>
          </a:p>
        </p:txBody>
      </p:sp>
      <p:sp>
        <p:nvSpPr>
          <p:cNvPr id="10" name="Back">
            <a:hlinkClick r:id="rId4" tooltip="Go to slide 2" action="ppaction://hlinksldjump"/>
          </p:cNvPr>
          <p:cNvSpPr/>
          <p:nvPr/>
        </p:nvSpPr>
        <p:spPr>
          <a:xfrm>
            <a:off x="457200" y="4727448"/>
            <a:ext cx="868680" cy="274320"/>
          </a:xfrm>
          <a:prstGeom prst="roundRect">
            <a:avLst>
              <a:gd name="adj" fmla="val 26667"/>
            </a:avLst>
          </a:prstGeom>
          <a:solidFill>
            <a:srgbClr val="00A096"/>
          </a:solidFill>
          <a:ln/>
        </p:spPr>
        <p:txBody>
          <a:bodyPr wrap="square" lIns="0" tIns="0" rIns="0" bIns="0" rtlCol="0" anchor="ctr"/>
          <a:lstStyle/>
          <a:p>
            <a:pPr algn="ctr" indent="0" marL="0">
              <a:buNone/>
            </a:pPr>
            <a:r>
              <a:rPr lang="en-US" sz="1200" b="1" dirty="0">
                <a:solidFill>
                  <a:srgbClr val="1E293B"/>
                </a:solidFill>
                <a:latin typeface="Calibri" pitchFamily="34" charset="0"/>
                <a:ea typeface="Calibri" pitchFamily="34" charset="-122"/>
                <a:cs typeface="Calibri" pitchFamily="34" charset="-120"/>
              </a:rPr>
              <a:t>&lt; Back</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Copilot, Cowork and the Office apps</dc:title>
  <dc:subject>PptxGenJS Presentation</dc:subject>
  <dc:creator>Paul Keijzers</dc:creator>
  <cp:lastModifiedBy>Paul Keijzers</cp:lastModifiedBy>
  <cp:revision>1</cp:revision>
  <dcterms:created xsi:type="dcterms:W3CDTF">2026-10-15T09:28:26Z</dcterms:created>
  <dcterms:modified xsi:type="dcterms:W3CDTF">2026-10-15T09:28:26Z</dcterms:modified>
</cp:coreProperties>
</file>